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53"/>
  </p:notesMasterIdLst>
  <p:handoutMasterIdLst>
    <p:handoutMasterId r:id="rId54"/>
  </p:handoutMasterIdLst>
  <p:sldIdLst>
    <p:sldId id="350" r:id="rId5"/>
    <p:sldId id="34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61" r:id="rId15"/>
    <p:sldId id="362" r:id="rId16"/>
    <p:sldId id="359" r:id="rId17"/>
    <p:sldId id="360" r:id="rId18"/>
    <p:sldId id="367" r:id="rId19"/>
    <p:sldId id="363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81" r:id="rId28"/>
    <p:sldId id="380" r:id="rId29"/>
    <p:sldId id="382" r:id="rId30"/>
    <p:sldId id="383" r:id="rId31"/>
    <p:sldId id="384" r:id="rId32"/>
    <p:sldId id="375" r:id="rId33"/>
    <p:sldId id="376" r:id="rId34"/>
    <p:sldId id="385" r:id="rId35"/>
    <p:sldId id="386" r:id="rId36"/>
    <p:sldId id="378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377" r:id="rId51"/>
    <p:sldId id="3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8CE"/>
    <a:srgbClr val="7480D6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835" autoAdjust="0"/>
  </p:normalViewPr>
  <p:slideViewPr>
    <p:cSldViewPr snapToGrid="0">
      <p:cViewPr>
        <p:scale>
          <a:sx n="95" d="100"/>
          <a:sy n="95" d="100"/>
        </p:scale>
        <p:origin x="46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6"/>
    </p:cViewPr>
  </p:sorterViewPr>
  <p:notesViewPr>
    <p:cSldViewPr snapToGrid="0">
      <p:cViewPr>
        <p:scale>
          <a:sx n="50" d="100"/>
          <a:sy n="50" d="100"/>
        </p:scale>
        <p:origin x="3403" y="28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10/8/2025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9AB3-88F3-B40D-23AF-D0A35CFC2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92AF5-3B1A-A21C-3A24-A2F372DE8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3190E-CE94-7F83-B6EE-D38E895D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0E9E3-4577-F281-F8D6-62BB260FD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252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7AB35-E832-C3AD-A676-5F234E5E8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D8891-4E2A-3C80-72C9-C8CEBFACE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D3829-73B1-58CC-6301-F4965014E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✅ </a:t>
            </a:r>
            <a:r>
              <a:rPr lang="en-IN" b="1" dirty="0"/>
              <a:t>Pro Tip:</a:t>
            </a:r>
            <a:br>
              <a:rPr lang="en-IN" dirty="0"/>
            </a:br>
            <a:r>
              <a:rPr lang="en-IN" dirty="0"/>
              <a:t>Lambda functions are often combined with: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map()</a:t>
            </a:r>
            <a:r>
              <a:rPr lang="en-IN" dirty="0"/>
              <a:t> → apply transformation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filter()</a:t>
            </a:r>
            <a:r>
              <a:rPr lang="en-IN" dirty="0"/>
              <a:t> → filter elements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sorted()</a:t>
            </a:r>
            <a:r>
              <a:rPr lang="en-IN" dirty="0"/>
              <a:t> → custom sorting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apply()</a:t>
            </a:r>
            <a:r>
              <a:rPr lang="en-IN" dirty="0"/>
              <a:t> (in Pandas) → feature scaling, cleaning, etc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B2333-0C62-17C4-5D39-E250A82A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0860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0B93-8641-D195-F67A-54A1B1D7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BFD5E-63F5-83C8-C8CC-D941477FA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7E7C9-332D-97BD-5B41-FFB1E13F2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✅ </a:t>
            </a:r>
            <a:r>
              <a:rPr lang="en-IN" b="1" dirty="0"/>
              <a:t>Pro Tip:</a:t>
            </a:r>
            <a:br>
              <a:rPr lang="en-IN" dirty="0"/>
            </a:br>
            <a:r>
              <a:rPr lang="en-IN" dirty="0"/>
              <a:t>Lambda functions are often combined with: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map()</a:t>
            </a:r>
            <a:r>
              <a:rPr lang="en-IN" dirty="0"/>
              <a:t> → apply transformation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filter()</a:t>
            </a:r>
            <a:r>
              <a:rPr lang="en-IN" dirty="0"/>
              <a:t> → filter elements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sorted()</a:t>
            </a:r>
            <a:r>
              <a:rPr lang="en-IN" dirty="0"/>
              <a:t> → custom sorting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apply()</a:t>
            </a:r>
            <a:r>
              <a:rPr lang="en-IN" dirty="0"/>
              <a:t> (in Pandas) → feature scaling, cleaning, etc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6E93A-D9D0-407C-2B18-5F33E4B30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35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04D50-D7CD-555D-CCB1-942E7FAE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8D1E8B-03CA-7486-5F06-B70304940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7A9FF-52A5-02DC-64D1-51721B6CC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5487D-7436-C66A-473C-68CD13BEB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952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BC465-803C-C168-9AEE-A44754065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993EA-4588-C065-C279-058BD5964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6FBB1-BFE4-2A80-F7F1-36FBA3E39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F3DEF-D9A7-72D1-DFB4-61CC3B579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5456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A6508-2561-E1EE-579B-4779C71A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1DD5F-6DF8-D6A7-D6B8-5E0567D6B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CC908-89F0-5590-874E-E9A15E07C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B451C-0E64-4BE9-1E7A-ECC4C3F02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8354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251C-59CC-017D-5AB0-AAE7A10C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20724-AA15-F5D8-E8F9-C72152E80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14E9F-9158-8447-7665-2CB4340E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BA0EA-8AD4-EC5C-FC7F-E14DB2461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0547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56F89-B4C0-438B-5B5B-1A18D5E9C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8DAE6-6A38-9D18-B7C4-3A21B10AD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14897-61AA-23C6-09F7-EC1E7BC7F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90078-46E0-28F0-14BC-F213569EC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151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00478-148E-F450-CB8C-D1742461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5D8BB-F44D-2799-C758-1E5AE760D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57918-FDD8-BCCA-93C4-1DC3A8918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58988-E4B9-386B-9CB7-DF471F768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1929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31D70-8806-4409-A2B7-94722E00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2D327F-BC99-007B-F6F5-C8F53C737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69D3A-2A5D-4606-E2E9-ED1397543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9931D-C5AF-898D-3EF4-5047BADAED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51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9AD6-76B2-22C8-29EB-320B19EEE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EEE63-C665-B4AD-992E-7A8B2B260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40BAE-416C-A016-E175-1878F9819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BA0AA-7354-984D-A49E-229E94CDA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861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296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9AAD6-078B-FC95-4D77-6D4C5C8D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17A73-1078-93EE-1291-00E2642A4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AA11F-ADD4-EE3C-988D-602EED3F5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81A32-A1BB-1C9A-A981-F6B7F06FE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5839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C2D0-3604-9900-2B0C-32F80BD9C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ADB1-C6F6-798F-BB0C-5BD57F5F2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66CD2-3842-1519-B7DD-B036A361E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7CC62-56E6-95FB-AE46-4F709DD3C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4813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11AEE-5013-2E4C-8BC2-3FE540EA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8F723-90A3-7E4F-951F-086456F9E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4F0B3-465D-2027-B43D-966DF5CC6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Let’s walk through the </a:t>
            </a:r>
            <a:r>
              <a:rPr lang="en-IN" b="1" dirty="0"/>
              <a:t>execution time benchmarking code</a:t>
            </a:r>
            <a:r>
              <a:rPr lang="en-IN" dirty="0"/>
              <a:t> line by line and explain what each part does, why it's written that way, and how it helps you compare performance between Python lists and NumPy arrays.</a:t>
            </a:r>
          </a:p>
          <a:p>
            <a:br>
              <a:rPr lang="en-IN" dirty="0"/>
            </a:br>
            <a:endParaRPr lang="en-IN" dirty="0"/>
          </a:p>
          <a:p>
            <a:endParaRPr lang="en-IN" dirty="0"/>
          </a:p>
          <a:p>
            <a:r>
              <a:rPr lang="en-IN" b="1" dirty="0"/>
              <a:t>🧵 Line-by-Line Explanation</a:t>
            </a:r>
          </a:p>
          <a:p>
            <a:r>
              <a:rPr lang="en-IN" b="1" dirty="0"/>
              <a:t>📦 Imports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np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time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matplotlib.pyplot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</a:t>
            </a:r>
            <a:endParaRPr lang="en-I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IN" dirty="0"/>
              <a:t>: for fast array operations.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  <a:r>
              <a:rPr lang="en-IN" dirty="0"/>
              <a:t>: for precise timing using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IN" dirty="0"/>
              <a:t>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matplotlib.pyplot</a:t>
            </a:r>
            <a:r>
              <a:rPr lang="en-IN" dirty="0"/>
              <a:t>: for plotting the results.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📊 Define Array Sizes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sizes = [10, 100, 1000, 10_000, 100_000, 1_000_000, 10_000_000]</a:t>
            </a:r>
          </a:p>
          <a:p>
            <a:r>
              <a:rPr lang="en-IN" dirty="0"/>
              <a:t>A list of increasing array sizes to test performance across scales.</a:t>
            </a:r>
          </a:p>
          <a:p>
            <a:r>
              <a:rPr lang="en-IN" dirty="0"/>
              <a:t>Underscores in numbers improve readability (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10_000_000</a:t>
            </a:r>
            <a:r>
              <a:rPr lang="en-IN" dirty="0"/>
              <a:t> = 10 million).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📈 Initialize Timing Lists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[]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[]</a:t>
            </a:r>
          </a:p>
          <a:p>
            <a:r>
              <a:rPr lang="en-IN" dirty="0"/>
              <a:t>These will store execution times for each method at each size.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🔁 Loop Over Sizes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size in sizes:</a:t>
            </a:r>
          </a:p>
          <a:p>
            <a:r>
              <a:rPr lang="en-IN" dirty="0"/>
              <a:t>Iterates through each array size to benchmark both methods.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🐍 Python List Benchmark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list(range(size))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 = [x**2 for x in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list_times.append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 start)</a:t>
            </a:r>
          </a:p>
          <a:p>
            <a:r>
              <a:rPr lang="en-IN" dirty="0"/>
              <a:t>Creates a list of integers.</a:t>
            </a:r>
          </a:p>
          <a:p>
            <a:r>
              <a:rPr lang="en-IN" dirty="0"/>
              <a:t>Squares each element using list comprehension.</a:t>
            </a:r>
          </a:p>
          <a:p>
            <a:r>
              <a:rPr lang="en-IN" dirty="0"/>
              <a:t>Measures and stores the time taken.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IN" dirty="0"/>
              <a:t> is used as a </a:t>
            </a:r>
            <a:r>
              <a:rPr lang="en-IN" b="1" dirty="0"/>
              <a:t>throwaway variable</a:t>
            </a:r>
            <a:r>
              <a:rPr lang="en-IN" dirty="0"/>
              <a:t> since we don’t need the result—just the timing.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🧮 NumPy Array Benchmark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np.arange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** 2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numpy_times.append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 start)</a:t>
            </a:r>
          </a:p>
          <a:p>
            <a:r>
              <a:rPr lang="en-IN" dirty="0"/>
              <a:t>Creates a NumPy array of integers.</a:t>
            </a:r>
          </a:p>
          <a:p>
            <a:r>
              <a:rPr lang="en-IN" dirty="0"/>
              <a:t>Squares the entire array using </a:t>
            </a:r>
            <a:r>
              <a:rPr lang="en-IN" b="1" dirty="0"/>
              <a:t>vectorized operation</a:t>
            </a:r>
            <a:r>
              <a:rPr lang="en-IN" dirty="0"/>
              <a:t>.</a:t>
            </a:r>
          </a:p>
          <a:p>
            <a:r>
              <a:rPr lang="en-IN" dirty="0"/>
              <a:t>Measures and stores the time taken.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📊 Plotting the Results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plt.figure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figsize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=(8, 5))</a:t>
            </a:r>
          </a:p>
          <a:p>
            <a:r>
              <a:rPr lang="en-IN" dirty="0"/>
              <a:t>Sets up a plot with a custom size.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(sizes,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label='Python List', marker='o',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='orange')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(sizes,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label='NumPy Array', marker='s',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='blue')</a:t>
            </a:r>
          </a:p>
          <a:p>
            <a:r>
              <a:rPr lang="en-IN" dirty="0"/>
              <a:t>Plots both timing lists against array sizes.</a:t>
            </a:r>
          </a:p>
          <a:p>
            <a:r>
              <a:rPr lang="en-IN" dirty="0"/>
              <a:t>Uses different markers and </a:t>
            </a:r>
            <a:r>
              <a:rPr lang="en-IN" dirty="0" err="1"/>
              <a:t>colors</a:t>
            </a:r>
            <a:r>
              <a:rPr lang="en-IN" dirty="0"/>
              <a:t> for clarity.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plt.xlabel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('Array Size')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plt.ylabel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('Execution Time (seconds)')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plt.title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('Execution Time vs Array Size')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plt.legend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plt.grid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(True)</a:t>
            </a:r>
          </a:p>
          <a:p>
            <a:r>
              <a:rPr lang="en-IN" dirty="0"/>
              <a:t>Adds labels, title, legend, and grid for readability.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plt.xscale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('log')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plt.yscale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('log')</a:t>
            </a:r>
          </a:p>
          <a:p>
            <a:r>
              <a:rPr lang="en-IN" dirty="0"/>
              <a:t>Uses </a:t>
            </a:r>
            <a:r>
              <a:rPr lang="en-IN" b="1" dirty="0"/>
              <a:t>logarithmic scale</a:t>
            </a:r>
            <a:r>
              <a:rPr lang="en-IN" dirty="0"/>
              <a:t> to better visualize performance across large ranges.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plt.tight_layout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plt.show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dirty="0"/>
              <a:t>Ensures layout fits well and displays the plot.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🧠 What You Learn From This</a:t>
            </a:r>
          </a:p>
          <a:p>
            <a:r>
              <a:rPr lang="en-IN" dirty="0"/>
              <a:t>For </a:t>
            </a:r>
            <a:r>
              <a:rPr lang="en-IN" b="1" dirty="0"/>
              <a:t>small sizes</a:t>
            </a:r>
            <a:r>
              <a:rPr lang="en-IN" dirty="0"/>
              <a:t>, Python lists may be faster due to lower overhead.</a:t>
            </a:r>
          </a:p>
          <a:p>
            <a:r>
              <a:rPr lang="en-IN" dirty="0"/>
              <a:t>For </a:t>
            </a:r>
            <a:r>
              <a:rPr lang="en-IN" b="1" dirty="0"/>
              <a:t>large sizes</a:t>
            </a:r>
            <a:r>
              <a:rPr lang="en-IN" dirty="0"/>
              <a:t>, NumPy becomes significantly faster thanks to vectorization.</a:t>
            </a:r>
          </a:p>
          <a:p>
            <a:r>
              <a:rPr lang="en-IN" dirty="0"/>
              <a:t>The </a:t>
            </a:r>
            <a:r>
              <a:rPr lang="en-IN" b="1" dirty="0"/>
              <a:t>log-log plot</a:t>
            </a:r>
            <a:r>
              <a:rPr lang="en-IN" dirty="0"/>
              <a:t> reveals the crossover point where NumPy outperforms lists.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CE0E-E39B-9359-CF3E-CE48E33BE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2526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10C13-F58B-F986-DFE1-B355DDCE4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57E14-6435-1ABC-6031-D8FB467A9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AD4AB-5733-F793-2733-9105FD432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Let’s walk through the </a:t>
            </a:r>
            <a:r>
              <a:rPr lang="en-IN" b="1" dirty="0"/>
              <a:t>execution time benchmarking code</a:t>
            </a:r>
            <a:r>
              <a:rPr lang="en-IN" dirty="0"/>
              <a:t> line by line and explain what each part does, why it's written that way, and how it helps you compare performance between Python lists and NumPy arrays.</a:t>
            </a:r>
          </a:p>
          <a:p>
            <a:br>
              <a:rPr lang="en-IN" dirty="0"/>
            </a:br>
            <a:endParaRPr lang="en-IN" dirty="0"/>
          </a:p>
          <a:p>
            <a:endParaRPr lang="en-IN" dirty="0"/>
          </a:p>
          <a:p>
            <a:r>
              <a:rPr lang="en-IN" b="1" dirty="0"/>
              <a:t>🧵 Line-by-Line Explanation</a:t>
            </a:r>
          </a:p>
          <a:p>
            <a:r>
              <a:rPr lang="en-IN" b="1" dirty="0"/>
              <a:t>📦 Imports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np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time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matplotlib.pyplot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</a:t>
            </a:r>
            <a:endParaRPr lang="en-I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IN" dirty="0"/>
              <a:t>: for fast array operations.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  <a:r>
              <a:rPr lang="en-IN" dirty="0"/>
              <a:t>: for precise timing using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IN" dirty="0"/>
              <a:t>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matplotlib.pyplot</a:t>
            </a:r>
            <a:r>
              <a:rPr lang="en-IN" dirty="0"/>
              <a:t>: for plotting the results.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📊 Define Array Sizes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sizes = [10, 100, 1000, 10_000, 100_000, 1_000_000, 10_000_000]</a:t>
            </a:r>
          </a:p>
          <a:p>
            <a:r>
              <a:rPr lang="en-IN" dirty="0"/>
              <a:t>A list of increasing array sizes to test performance across scales.</a:t>
            </a:r>
          </a:p>
          <a:p>
            <a:r>
              <a:rPr lang="en-IN" dirty="0"/>
              <a:t>Underscores in numbers improve readability (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10_000_000</a:t>
            </a:r>
            <a:r>
              <a:rPr lang="en-IN" dirty="0"/>
              <a:t> = 10 million).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📈 Initialize Timing Lists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[]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[]</a:t>
            </a:r>
          </a:p>
          <a:p>
            <a:r>
              <a:rPr lang="en-IN" dirty="0"/>
              <a:t>These will store execution times for each method at each size.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🔁 Loop Over Sizes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size in sizes:</a:t>
            </a:r>
          </a:p>
          <a:p>
            <a:r>
              <a:rPr lang="en-IN" dirty="0"/>
              <a:t>Iterates through each array size to benchmark both methods.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🐍 Python List Benchmark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list(range(size))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 = [x**2 for x in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list_times.append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 start)</a:t>
            </a:r>
          </a:p>
          <a:p>
            <a:r>
              <a:rPr lang="en-IN" dirty="0"/>
              <a:t>Creates a list of integers.</a:t>
            </a:r>
          </a:p>
          <a:p>
            <a:r>
              <a:rPr lang="en-IN" dirty="0"/>
              <a:t>Squares each element using list comprehension.</a:t>
            </a:r>
          </a:p>
          <a:p>
            <a:r>
              <a:rPr lang="en-IN" dirty="0"/>
              <a:t>Measures and stores the time taken.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IN" dirty="0"/>
              <a:t> is used as a </a:t>
            </a:r>
            <a:r>
              <a:rPr lang="en-IN" b="1" dirty="0"/>
              <a:t>throwaway variable</a:t>
            </a:r>
            <a:r>
              <a:rPr lang="en-IN" dirty="0"/>
              <a:t> since we don’t need the result—just the timing.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🧮 NumPy Array Benchmark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np.arange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** 2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numpy_times.append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 start)</a:t>
            </a:r>
          </a:p>
          <a:p>
            <a:r>
              <a:rPr lang="en-IN" dirty="0"/>
              <a:t>Creates a NumPy array of integers.</a:t>
            </a:r>
          </a:p>
          <a:p>
            <a:r>
              <a:rPr lang="en-IN" dirty="0"/>
              <a:t>Squares the entire array using </a:t>
            </a:r>
            <a:r>
              <a:rPr lang="en-IN" b="1" dirty="0"/>
              <a:t>vectorized operation</a:t>
            </a:r>
            <a:r>
              <a:rPr lang="en-IN" dirty="0"/>
              <a:t>.</a:t>
            </a:r>
          </a:p>
          <a:p>
            <a:r>
              <a:rPr lang="en-IN" dirty="0"/>
              <a:t>Measures and stores the time taken.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📊 Plotting the Results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plt.figure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figsize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=(8, 5))</a:t>
            </a:r>
          </a:p>
          <a:p>
            <a:r>
              <a:rPr lang="en-IN" dirty="0"/>
              <a:t>Sets up a plot with a custom size.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(sizes,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label='Python List', marker='o',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='orange')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(sizes,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label='NumPy Array', marker='s',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='blue')</a:t>
            </a:r>
          </a:p>
          <a:p>
            <a:r>
              <a:rPr lang="en-IN" dirty="0"/>
              <a:t>Plots both timing lists against array sizes.</a:t>
            </a:r>
          </a:p>
          <a:p>
            <a:r>
              <a:rPr lang="en-IN" dirty="0"/>
              <a:t>Uses different markers and </a:t>
            </a:r>
            <a:r>
              <a:rPr lang="en-IN" dirty="0" err="1"/>
              <a:t>colors</a:t>
            </a:r>
            <a:r>
              <a:rPr lang="en-IN" dirty="0"/>
              <a:t> for clarity.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plt.xlabel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('Array Size')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plt.ylabel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('Execution Time (seconds)')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plt.title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('Execution Time vs Array Size')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plt.legend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plt.grid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(True)</a:t>
            </a:r>
          </a:p>
          <a:p>
            <a:r>
              <a:rPr lang="en-IN" dirty="0"/>
              <a:t>Adds labels, title, legend, and grid for readability.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plt.xscale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('log')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plt.yscale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('log')</a:t>
            </a:r>
          </a:p>
          <a:p>
            <a:r>
              <a:rPr lang="en-IN" dirty="0"/>
              <a:t>Uses </a:t>
            </a:r>
            <a:r>
              <a:rPr lang="en-IN" b="1" dirty="0"/>
              <a:t>logarithmic scale</a:t>
            </a:r>
            <a:r>
              <a:rPr lang="en-IN" dirty="0"/>
              <a:t> to better visualize performance across large ranges.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plt.tight_layout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plt.show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dirty="0"/>
              <a:t>Ensures layout fits well and displays the plot.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🧠 What You Learn From This</a:t>
            </a:r>
          </a:p>
          <a:p>
            <a:r>
              <a:rPr lang="en-IN" dirty="0"/>
              <a:t>For </a:t>
            </a:r>
            <a:r>
              <a:rPr lang="en-IN" b="1" dirty="0"/>
              <a:t>small sizes</a:t>
            </a:r>
            <a:r>
              <a:rPr lang="en-IN" dirty="0"/>
              <a:t>, Python lists may be faster due to lower overhead.</a:t>
            </a:r>
          </a:p>
          <a:p>
            <a:r>
              <a:rPr lang="en-IN" dirty="0"/>
              <a:t>For </a:t>
            </a:r>
            <a:r>
              <a:rPr lang="en-IN" b="1" dirty="0"/>
              <a:t>large sizes</a:t>
            </a:r>
            <a:r>
              <a:rPr lang="en-IN" dirty="0"/>
              <a:t>, NumPy becomes significantly faster thanks to vectorization.</a:t>
            </a:r>
          </a:p>
          <a:p>
            <a:r>
              <a:rPr lang="en-IN" dirty="0"/>
              <a:t>The </a:t>
            </a:r>
            <a:r>
              <a:rPr lang="en-IN" b="1" dirty="0"/>
              <a:t>log-log plot</a:t>
            </a:r>
            <a:r>
              <a:rPr lang="en-IN" dirty="0"/>
              <a:t> reveals the crossover point where NumPy outperforms lists.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EBE9E-5A3D-6FA3-9067-E0936CD45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985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3ACF1-26A3-87FB-55EC-F88391680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8BF2A1-88CD-52FE-4FE3-0639B826B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91A4C-36E0-ED21-0618-48429C16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D185D-AB68-D7E9-7AA6-C73830369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026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21EA-C72E-3841-E255-EA06C6292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2AEDF0-FFAA-55BB-3129-B0C8CB0C7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B49CA-31F4-EE6B-C0CE-6C74363EB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4B4FC-3C07-B391-AD9B-0DCEEBBE5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5189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1DD54-446E-C408-86A8-C9CD082C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D98B0-72CD-AEAB-EB8B-0AA69C544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D0BB9-C9BF-EE5E-3B42-19F849207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Absolutely, Kirti! This code calculates the </a:t>
            </a:r>
            <a:r>
              <a:rPr lang="en-US" b="1" dirty="0"/>
              <a:t>Euclidean distance</a:t>
            </a:r>
            <a:r>
              <a:rPr lang="en-US" dirty="0"/>
              <a:t> between a query point and each row (data point) in the array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. Here's a breakdown of what's happening and how to interpret the output: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🧮 Step-by-Step Explanation</a:t>
            </a:r>
          </a:p>
          <a:p>
            <a:r>
              <a:rPr lang="en-US" b="1" dirty="0"/>
              <a:t>1. Your Data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([[1, 2],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[3, 4],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[5, 6]])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([2, 3])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 contains 3 points in 2D space: </a:t>
            </a:r>
          </a:p>
          <a:p>
            <a:pPr lvl="1"/>
            <a:r>
              <a:rPr lang="en-US" dirty="0"/>
              <a:t>Point A: (1, 2)</a:t>
            </a:r>
          </a:p>
          <a:p>
            <a:pPr lvl="1"/>
            <a:r>
              <a:rPr lang="en-US" dirty="0"/>
              <a:t>Point B: (3, 4)</a:t>
            </a:r>
          </a:p>
          <a:p>
            <a:pPr lvl="1"/>
            <a:r>
              <a:rPr lang="en-US" dirty="0"/>
              <a:t>Point C: (5, 6)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</a:t>
            </a:r>
            <a:r>
              <a:rPr lang="en-US" dirty="0"/>
              <a:t> is the reference point: (2, 3)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Distance Calculation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distances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np.sqrt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np.sum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((X - query)**2, axis=1))</a:t>
            </a:r>
          </a:p>
          <a:p>
            <a:r>
              <a:rPr lang="en-US" dirty="0"/>
              <a:t>This computes the Euclidean distance from the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</a:t>
            </a:r>
            <a:r>
              <a:rPr lang="en-US" dirty="0"/>
              <a:t> point to each point in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:</a:t>
            </a:r>
          </a:p>
          <a:p>
            <a:r>
              <a:rPr lang="en-US" dirty="0"/>
              <a:t>For Point A:</a:t>
            </a:r>
            <a:br>
              <a:rPr lang="en-US" dirty="0"/>
            </a:br>
            <a:r>
              <a:rPr lang="en-US" dirty="0"/>
              <a:t>[ \sqrt{(1-2)^2 + (2-3)^2} = \sqrt{1 + 1} = \sqrt{2} \</a:t>
            </a:r>
            <a:r>
              <a:rPr lang="en-US" dirty="0" err="1"/>
              <a:t>approx</a:t>
            </a:r>
            <a:r>
              <a:rPr lang="en-US" dirty="0"/>
              <a:t> 1.414 ]</a:t>
            </a:r>
          </a:p>
          <a:p>
            <a:r>
              <a:rPr lang="en-US" dirty="0"/>
              <a:t>For Point B:</a:t>
            </a:r>
            <a:br>
              <a:rPr lang="en-US" dirty="0"/>
            </a:br>
            <a:r>
              <a:rPr lang="en-US" dirty="0"/>
              <a:t>[ \sqrt{(3-2)^2 + (4-3)^2} = \sqrt{1 + 1} = \sqrt{2} \</a:t>
            </a:r>
            <a:r>
              <a:rPr lang="en-US" dirty="0" err="1"/>
              <a:t>approx</a:t>
            </a:r>
            <a:r>
              <a:rPr lang="en-US" dirty="0"/>
              <a:t> 1.414 ]</a:t>
            </a:r>
          </a:p>
          <a:p>
            <a:r>
              <a:rPr lang="en-US" dirty="0"/>
              <a:t>For Point C:</a:t>
            </a:r>
            <a:br>
              <a:rPr lang="en-US" dirty="0"/>
            </a:br>
            <a:r>
              <a:rPr lang="en-US" dirty="0"/>
              <a:t>[ \sqrt{(5-2)^2 + (6-3)^2} = \sqrt{9 + 9} = \sqrt{18} \</a:t>
            </a:r>
            <a:r>
              <a:rPr lang="en-US" dirty="0" err="1"/>
              <a:t>approx</a:t>
            </a:r>
            <a:r>
              <a:rPr lang="en-US" dirty="0"/>
              <a:t> 4.243 ]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📊 Output Interpretation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Distances from query point: [1.41421356 1.41421356 4.24264069]</a:t>
            </a:r>
          </a:p>
          <a:p>
            <a:r>
              <a:rPr lang="en-US" dirty="0"/>
              <a:t>The first two points (A and B) are equally close to the query point.</a:t>
            </a:r>
          </a:p>
          <a:p>
            <a:r>
              <a:rPr lang="en-US" dirty="0"/>
              <a:t>The third point (C) is farther away.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🔍 Why This Matters</a:t>
            </a:r>
          </a:p>
          <a:p>
            <a:r>
              <a:rPr lang="en-US" dirty="0"/>
              <a:t>This kind of distance computation is foundational in:</a:t>
            </a:r>
          </a:p>
          <a:p>
            <a:r>
              <a:rPr lang="en-US" b="1" dirty="0"/>
              <a:t>K-Nearest Neighbors (KNN)</a:t>
            </a:r>
            <a:endParaRPr lang="en-US" dirty="0"/>
          </a:p>
          <a:p>
            <a:r>
              <a:rPr lang="en-US" b="1" dirty="0"/>
              <a:t>Clustering algorithms</a:t>
            </a:r>
            <a:endParaRPr lang="en-US" dirty="0"/>
          </a:p>
          <a:p>
            <a:r>
              <a:rPr lang="en-US" b="1" dirty="0"/>
              <a:t>Similarity search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FCCB4-A716-76ED-E444-427F53213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5107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232FF-D779-0F5A-F793-302465483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AFC42-21AB-45DB-6A4C-AB1344764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95788-CEC0-35F0-68BF-277782765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B8107-9AEE-46F5-B666-68BED18BC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034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A18A-4F22-0FC8-CF4B-5252FAA7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8B278-77BE-6BC1-C1D8-7CACD4823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620EB-23BE-649D-1364-71076F86B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E332F-12BF-FB88-A319-24CEF3BFE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282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4F2FC-4098-B311-1C05-1A32D4866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4D18D-893E-10A3-3309-A55C4F09C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9F8BB-0397-E4D2-2083-BAE6A2440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import pandas as pd</a:t>
            </a:r>
          </a:p>
          <a:p>
            <a:r>
              <a:rPr lang="en-IN" dirty="0"/>
              <a:t>```</a:t>
            </a:r>
          </a:p>
          <a:p>
            <a:endParaRPr lang="en-IN" dirty="0"/>
          </a:p>
          <a:p>
            <a:r>
              <a:rPr lang="en-IN" dirty="0"/>
              <a:t>#### Create a Series (1D)</a:t>
            </a:r>
          </a:p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s = </a:t>
            </a:r>
            <a:r>
              <a:rPr lang="en-IN" dirty="0" err="1"/>
              <a:t>pd.Series</a:t>
            </a:r>
            <a:r>
              <a:rPr lang="en-IN" dirty="0"/>
              <a:t>([10, 20, 30, 40])</a:t>
            </a:r>
          </a:p>
          <a:p>
            <a:r>
              <a:rPr lang="en-IN" dirty="0"/>
              <a:t>print(s)</a:t>
            </a:r>
          </a:p>
          <a:p>
            <a:r>
              <a:rPr lang="en-IN" dirty="0"/>
              <a:t>```</a:t>
            </a:r>
          </a:p>
          <a:p>
            <a:endParaRPr lang="en-IN" dirty="0"/>
          </a:p>
          <a:p>
            <a:r>
              <a:rPr lang="en-IN" dirty="0"/>
              <a:t>#### Create a </a:t>
            </a:r>
            <a:r>
              <a:rPr lang="en-IN" dirty="0" err="1"/>
              <a:t>DataFrame</a:t>
            </a:r>
            <a:r>
              <a:rPr lang="en-IN" dirty="0"/>
              <a:t> (2D)</a:t>
            </a:r>
          </a:p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data = {</a:t>
            </a:r>
          </a:p>
          <a:p>
            <a:r>
              <a:rPr lang="en-IN" dirty="0"/>
              <a:t>    "Name": ["Alice", "Bob", "Charlie"],</a:t>
            </a:r>
          </a:p>
          <a:p>
            <a:r>
              <a:rPr lang="en-IN" dirty="0"/>
              <a:t>    "Age": [25, 30, 35],</a:t>
            </a:r>
          </a:p>
          <a:p>
            <a:r>
              <a:rPr lang="en-IN" dirty="0"/>
              <a:t>    "City": ["Bangalore", "Delhi", "Mumbai"]</a:t>
            </a:r>
          </a:p>
          <a:p>
            <a:r>
              <a:rPr lang="en-IN" dirty="0"/>
              <a:t>}</a:t>
            </a:r>
          </a:p>
          <a:p>
            <a:r>
              <a:rPr lang="en-IN" dirty="0" err="1"/>
              <a:t>df</a:t>
            </a:r>
            <a:r>
              <a:rPr lang="en-IN" dirty="0"/>
              <a:t> = </a:t>
            </a:r>
            <a:r>
              <a:rPr lang="en-IN" dirty="0" err="1"/>
              <a:t>pd.DataFrame</a:t>
            </a:r>
            <a:r>
              <a:rPr lang="en-IN" dirty="0"/>
              <a:t>(data)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E622D-F2EB-7395-B5E7-0CCC33518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69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vs. Static Typing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Typing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these languages, the data type of a variable is not fixed but is determined during the execution of the program.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 Check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Type checking and validation happen as the code runs.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You don't always have to declare a variable's type beforehand.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Python, JavaScript, Ruby.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Typing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contrast, static typing means that the type of a variable is checked before runtime, usually at compile time.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Compile-Time Check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Type errors are caught early in the development process.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Rigidity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Once a variable is declared with a type, it typically cannot be changed later.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Java, C++, C#.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2978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7DADC-45BD-A9FC-E769-57CFCDCD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7BEF7-92F1-C032-B1C5-F5F4F2B10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6AE6C-E1C8-1ED7-5462-DA3FCF524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import pandas as pd</a:t>
            </a:r>
          </a:p>
          <a:p>
            <a:r>
              <a:rPr lang="en-IN" dirty="0"/>
              <a:t>```</a:t>
            </a:r>
          </a:p>
          <a:p>
            <a:endParaRPr lang="en-IN" dirty="0"/>
          </a:p>
          <a:p>
            <a:r>
              <a:rPr lang="en-IN" dirty="0"/>
              <a:t>#### Create a Series (1D)</a:t>
            </a:r>
          </a:p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s = </a:t>
            </a:r>
            <a:r>
              <a:rPr lang="en-IN" dirty="0" err="1"/>
              <a:t>pd.Series</a:t>
            </a:r>
            <a:r>
              <a:rPr lang="en-IN" dirty="0"/>
              <a:t>([10, 20, 30, 40])</a:t>
            </a:r>
          </a:p>
          <a:p>
            <a:r>
              <a:rPr lang="en-IN" dirty="0"/>
              <a:t>print(s)</a:t>
            </a:r>
          </a:p>
          <a:p>
            <a:r>
              <a:rPr lang="en-IN" dirty="0"/>
              <a:t>```</a:t>
            </a:r>
          </a:p>
          <a:p>
            <a:endParaRPr lang="en-IN" dirty="0"/>
          </a:p>
          <a:p>
            <a:r>
              <a:rPr lang="en-IN" dirty="0"/>
              <a:t>#### Create a </a:t>
            </a:r>
            <a:r>
              <a:rPr lang="en-IN" dirty="0" err="1"/>
              <a:t>DataFrame</a:t>
            </a:r>
            <a:r>
              <a:rPr lang="en-IN" dirty="0"/>
              <a:t> (2D)</a:t>
            </a:r>
          </a:p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data = {</a:t>
            </a:r>
          </a:p>
          <a:p>
            <a:r>
              <a:rPr lang="en-IN" dirty="0"/>
              <a:t>    "Name": ["Alice", "Bob", "Charlie"],</a:t>
            </a:r>
          </a:p>
          <a:p>
            <a:r>
              <a:rPr lang="en-IN" dirty="0"/>
              <a:t>    "Age": [25, 30, 35],</a:t>
            </a:r>
          </a:p>
          <a:p>
            <a:r>
              <a:rPr lang="en-IN" dirty="0"/>
              <a:t>    "City": ["Bangalore", "Delhi", "Mumbai"]</a:t>
            </a:r>
          </a:p>
          <a:p>
            <a:r>
              <a:rPr lang="en-IN" dirty="0"/>
              <a:t>}</a:t>
            </a:r>
          </a:p>
          <a:p>
            <a:r>
              <a:rPr lang="en-IN" dirty="0" err="1"/>
              <a:t>df</a:t>
            </a:r>
            <a:r>
              <a:rPr lang="en-IN" dirty="0"/>
              <a:t> = </a:t>
            </a:r>
            <a:r>
              <a:rPr lang="en-IN" dirty="0" err="1"/>
              <a:t>pd.DataFrame</a:t>
            </a:r>
            <a:r>
              <a:rPr lang="en-IN" dirty="0"/>
              <a:t>(data)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B17E-6534-98B2-B4B9-2C1ED9FE6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4869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F9348-B255-FF02-5D02-B77BE0E9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9D5C3-EC0C-32F1-AAF0-ACC0DD22B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A540C-7335-5B6C-B88B-884F28725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6F520-684C-9BB2-220E-7032F11AF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1686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CA7BE-78E2-D17F-F1E2-AB2A7A6F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17830-39AC-6D2F-3B96-77CA3BBA8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E2137-E5B7-F907-BF49-BF9E82AB3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90DDB-84A2-2FEA-2EA4-8A86BFE8B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719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B32BE-5E69-36E2-BC30-79C89493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9242A-9B8B-6459-24DE-EC5AB838C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040D5-0564-C1E7-809F-B07FD7B69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81A24-FDA4-AD75-C9F2-82F5B9855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5598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498FF-EF65-B79D-83AA-970E3F05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A1C9B-250A-F71E-B532-3E103843F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A15C4-F863-B523-F56D-18A008422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D0D8-94F5-8450-1F81-6F6DA95F2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551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AA7EA-77AC-0900-BE3B-353112EA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87049-DF24-55BB-E202-B1FFBBA62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86974-390C-106E-A541-D9CBBEC35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5DA4F-31A0-3543-FED2-6AF22E4C1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9419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B614B-07D8-9E31-FA1B-32EEEE05E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7DAE2-3CC2-470D-C466-FA878A099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27818-495B-FB74-1CCC-9C0556F6E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9866-DBBE-05AD-FCE8-966B74BD3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62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CD90C-3B32-4637-712B-D61DD764D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1FC69-E89C-B525-5FF3-0192FA341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A19A30-99FA-A47D-B39A-B98BE3D0B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4954A-2CC5-758F-2BB4-0D90B2E21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5634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CD529-5F59-C6FF-B984-E8E49618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E6BC7-00B1-4CBD-6CDF-5BFB927BA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750299-9CCF-713F-F89B-ED97C5EF0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5F0C-10A6-29F3-A1B4-0908790A0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1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2D6F-3FD5-764A-2933-20344C5F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31C41-C89E-7579-433B-F0D44F69E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B88B74-74E1-63A7-A510-E11FD1624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7095B-73A0-647B-72B9-4C7419C6B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89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03450-6942-7F60-2BAC-01C1301E6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16C9D-4EAB-C2CA-1E89-CD0297219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B29F95-7107-29BD-9464-2A966FE80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29E22-BACC-035B-F6F5-315A331BA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085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522B6-E280-79A6-A9A4-7C092AE02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E7A81-50EF-72F5-D170-9EE635396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934B4-7C11-7968-C6D3-1E868342D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F647-1635-B8AA-7AA3-1FD539469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479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6D19D-AB6A-CCD5-99EC-DE017DB38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EFF2F-ADF3-E2A8-E10E-859C12D71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4556E-D3C1-9676-19B7-BF444A031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52A7-0DA4-2359-4FED-7B926149C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6858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5C4F9-7E91-24DD-D7C8-A1BB6E9D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19DFD-E723-DD89-FEED-5BF8D90CF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8267C-4FB5-9F88-FDCB-816C39046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96C93-B812-8D31-D978-2C067736D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1998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D4A0D-9C14-C0E1-2EDF-E5594F265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B6717-B4FD-2275-E856-CDA7957F7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B79EF3-FC9A-90F2-DD40-E10ECC3E9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Components of a Box Plot</a:t>
            </a:r>
          </a:p>
          <a:p>
            <a:r>
              <a:rPr lang="en-US" b="1" dirty="0"/>
              <a:t>Minimum: The smallest data point excluding outliers, shown at the end of the left whisker.</a:t>
            </a:r>
          </a:p>
          <a:p>
            <a:r>
              <a:rPr lang="en-US" b="1" dirty="0"/>
              <a:t>First Quartile (Q1): The value below which 25% of the data falls.</a:t>
            </a:r>
          </a:p>
          <a:p>
            <a:r>
              <a:rPr lang="en-US" b="1" dirty="0"/>
              <a:t>Median (Q2): The middle value of the dataset, shown as a line inside the box. It divides the data into two equal halves.</a:t>
            </a:r>
          </a:p>
          <a:p>
            <a:r>
              <a:rPr lang="en-US" b="1" dirty="0"/>
              <a:t>Third Quartile (Q3): The value below which 75% of the data falls.</a:t>
            </a:r>
          </a:p>
          <a:p>
            <a:r>
              <a:rPr lang="en-US" b="1" dirty="0"/>
              <a:t>Maximum: The largest data point excluding outliers, shown at the end of the right whisker.</a:t>
            </a:r>
          </a:p>
          <a:p>
            <a:r>
              <a:rPr lang="en-US" b="1" dirty="0"/>
              <a:t>Interquartile Range (IQR): The range between Q1 and Q3, representing the middle 50% of the data. Calculated as IQR = Q3 - Q1.</a:t>
            </a:r>
          </a:p>
          <a:p>
            <a:endParaRPr lang="en-US" b="1" dirty="0"/>
          </a:p>
          <a:p>
            <a:r>
              <a:rPr lang="en-US" b="1" dirty="0"/>
              <a:t>How to Evaluate a Box Plot</a:t>
            </a:r>
          </a:p>
          <a:p>
            <a:r>
              <a:rPr lang="en-US" b="1" dirty="0"/>
              <a:t>Spread of Data: A wider box means more variability in the middle 50% of the data. Narrow boxes suggest consistency.</a:t>
            </a:r>
          </a:p>
          <a:p>
            <a:r>
              <a:rPr lang="en-US" b="1" dirty="0"/>
              <a:t>Skewness:</a:t>
            </a:r>
          </a:p>
          <a:p>
            <a:pPr lvl="1"/>
            <a:r>
              <a:rPr lang="en-US" b="1" dirty="0"/>
              <a:t>If the median is closer to Q1, the data is right-skewed.</a:t>
            </a:r>
          </a:p>
          <a:p>
            <a:pPr lvl="1"/>
            <a:r>
              <a:rPr lang="en-US" b="1" dirty="0"/>
              <a:t>If the median is closer to Q3, the data is left-skewed.</a:t>
            </a:r>
          </a:p>
          <a:p>
            <a:pPr lvl="1"/>
            <a:r>
              <a:rPr lang="en-US" b="1" dirty="0"/>
              <a:t>If the median is centered, the data is symmetrical.</a:t>
            </a:r>
          </a:p>
          <a:p>
            <a:r>
              <a:rPr lang="en-US" b="1" dirty="0"/>
              <a:t>Whiskers:</a:t>
            </a:r>
          </a:p>
          <a:p>
            <a:pPr lvl="1"/>
            <a:r>
              <a:rPr lang="en-US" b="1" dirty="0"/>
              <a:t>Long whiskers indicate a wide spread of values outside the middle 50%.</a:t>
            </a:r>
          </a:p>
          <a:p>
            <a:pPr lvl="1"/>
            <a:r>
              <a:rPr lang="en-US" b="1" dirty="0"/>
              <a:t>Short whiskers suggest less variability.</a:t>
            </a:r>
          </a:p>
          <a:p>
            <a:r>
              <a:rPr lang="en-US" b="1" dirty="0"/>
              <a:t>Outliers: Points beyond the whiskers are considered outliers. These are values that fall outside the range:</a:t>
            </a:r>
          </a:p>
          <a:p>
            <a:r>
              <a:rPr lang="en-US" b="1" dirty="0"/>
              <a:t>Lower limit = Q1 − 1.5 × IQR</a:t>
            </a:r>
          </a:p>
          <a:p>
            <a:r>
              <a:rPr lang="en-US" b="1" dirty="0"/>
              <a:t>Upper limit = Q3 + 1.5 × IQR.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785A9-46C0-DA12-7C9C-9530991F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0905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AC9A-FDD1-0148-4F2D-27C512316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0F814-6699-5C1B-533A-EB36B4029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6D53B-D1F8-D91E-842D-C43727A84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Components of a Box Plot</a:t>
            </a:r>
          </a:p>
          <a:p>
            <a:r>
              <a:rPr lang="en-US" b="1" dirty="0"/>
              <a:t>Minimum: The smallest data point excluding outliers, shown at the end of the left whisker.</a:t>
            </a:r>
          </a:p>
          <a:p>
            <a:r>
              <a:rPr lang="en-US" b="1" dirty="0"/>
              <a:t>First Quartile (Q1): The value below which 25% of the data falls.</a:t>
            </a:r>
          </a:p>
          <a:p>
            <a:r>
              <a:rPr lang="en-US" b="1" dirty="0"/>
              <a:t>Median (Q2): The middle value of the dataset, shown as a line inside the box. It divides the data into two equal halves.</a:t>
            </a:r>
          </a:p>
          <a:p>
            <a:r>
              <a:rPr lang="en-US" b="1" dirty="0"/>
              <a:t>Third Quartile (Q3): The value below which 75% of the data falls.</a:t>
            </a:r>
          </a:p>
          <a:p>
            <a:r>
              <a:rPr lang="en-US" b="1" dirty="0"/>
              <a:t>Maximum: The largest data point excluding outliers, shown at the end of the right whisker.</a:t>
            </a:r>
          </a:p>
          <a:p>
            <a:r>
              <a:rPr lang="en-US" b="1" dirty="0"/>
              <a:t>Interquartile Range (IQR): The range between Q1 and Q3, representing the middle 50% of the data. Calculated as IQR = Q3 - Q1.</a:t>
            </a:r>
          </a:p>
          <a:p>
            <a:endParaRPr lang="en-US" b="1" dirty="0"/>
          </a:p>
          <a:p>
            <a:r>
              <a:rPr lang="en-US" b="1" dirty="0"/>
              <a:t>How to Evaluate a Box Plot</a:t>
            </a:r>
          </a:p>
          <a:p>
            <a:r>
              <a:rPr lang="en-US" b="1" dirty="0"/>
              <a:t>Spread of Data: A wider box means more variability in the middle 50% of the data. Narrow boxes suggest consistency.</a:t>
            </a:r>
          </a:p>
          <a:p>
            <a:r>
              <a:rPr lang="en-US" b="1" dirty="0"/>
              <a:t>Skewness:</a:t>
            </a:r>
          </a:p>
          <a:p>
            <a:pPr lvl="1"/>
            <a:r>
              <a:rPr lang="en-US" b="1" dirty="0"/>
              <a:t>If the median is closer to Q1, the data is right-skewed.</a:t>
            </a:r>
          </a:p>
          <a:p>
            <a:pPr lvl="1"/>
            <a:r>
              <a:rPr lang="en-US" b="1" dirty="0"/>
              <a:t>If the median is closer to Q3, the data is left-skewed.</a:t>
            </a:r>
          </a:p>
          <a:p>
            <a:pPr lvl="1"/>
            <a:r>
              <a:rPr lang="en-US" b="1" dirty="0"/>
              <a:t>If the median is centered, the data is symmetrical.</a:t>
            </a:r>
          </a:p>
          <a:p>
            <a:r>
              <a:rPr lang="en-US" b="1" dirty="0"/>
              <a:t>Whiskers:</a:t>
            </a:r>
          </a:p>
          <a:p>
            <a:pPr lvl="1"/>
            <a:r>
              <a:rPr lang="en-US" b="1" dirty="0"/>
              <a:t>Long whiskers indicate a wide spread of values outside the middle 50%.</a:t>
            </a:r>
          </a:p>
          <a:p>
            <a:pPr lvl="1"/>
            <a:r>
              <a:rPr lang="en-US" b="1" dirty="0"/>
              <a:t>Short whiskers suggest less variability.</a:t>
            </a:r>
          </a:p>
          <a:p>
            <a:r>
              <a:rPr lang="en-US" b="1" dirty="0"/>
              <a:t>Outliers: Points beyond the whiskers are considered outliers. These are values that fall outside the range:</a:t>
            </a:r>
          </a:p>
          <a:p>
            <a:r>
              <a:rPr lang="en-US" b="1" dirty="0"/>
              <a:t>Lower limit = Q1 − 1.5 × IQR</a:t>
            </a:r>
          </a:p>
          <a:p>
            <a:r>
              <a:rPr lang="en-US" b="1" dirty="0"/>
              <a:t>Upper limit = Q3 + 1.5 × IQR.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1E938-0E24-BB59-5C02-21A070505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792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26F0-3CE3-DB6A-E4BE-501CEA2D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B7586-E248-C16F-EFAF-BE21FAA6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624E6-D87A-583D-3C68-BDBCDF24D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34528-0BCB-2E22-4F86-129EDC628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8436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36EA-4FF5-EB82-F918-3F0C5312D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CBEB2-2A1C-A765-92A7-04B750BE7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7E02A-6271-FA74-3600-99A32A53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5EA59-2F7F-2E83-CE71-96CD5925C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768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99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8DB9-3D90-887A-836E-0CBDA8159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8742F-FB19-0FE2-B34E-8411ECBD6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AEB3A2-3EDB-976B-4F4A-D9ED359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BB487-2275-C267-E96B-3AF3815FA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57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60D17-100B-C4CE-21D9-296B4C621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1350A-0AB9-5513-5F27-855F8E93A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39526-298F-0C34-D78C-F8639D5F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4795D-7B24-915E-947A-4A52C2A6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144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B561-2D53-49C2-C0B8-618C6C76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61DDA-66B3-B6EA-13F8-1924E72F5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50C00-4690-E640-D30C-6BC8E64D5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B5DEE-A079-0657-0EF2-2CC7285A1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187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3766-E6B2-9CDD-CB53-65CA7FCE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B8D42-6728-4DBF-0C69-FD79F1474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5A002-654D-D686-1E5C-EC1A67FDE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6EA73-2292-965B-595C-7290013D3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3893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1B911-ADB1-D1B2-C2A0-A68B12312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0D5C95-6F17-A97D-E471-F6DB3287C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C5B6D-2DFD-15FF-DD8E-5BC8D213A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0CC95-B08F-7674-6059-380390D92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387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EA812700-4F7B-0919-A294-CC362E4B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0590889"/>
              </p:ext>
            </p:extLst>
          </p:nvPr>
        </p:nvGraphicFramePr>
        <p:xfrm>
          <a:off x="7462835" y="420624"/>
          <a:ext cx="42976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C4C118-FE51-F865-E568-064EE7354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5113" y="2576052"/>
            <a:ext cx="3451225" cy="299863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128" y="589938"/>
            <a:ext cx="9802761" cy="3519949"/>
          </a:xfrm>
        </p:spPr>
        <p:txBody>
          <a:bodyPr/>
          <a:lstStyle>
            <a:lvl1pPr>
              <a:lnSpc>
                <a:spcPct val="90000"/>
              </a:lnSpc>
              <a:defRPr sz="800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142271"/>
            <a:ext cx="3322638" cy="904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972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</a:extLst>
          </p:cNvPr>
          <p:cNvGrpSpPr/>
          <p:nvPr userDrawn="1"/>
        </p:nvGrpSpPr>
        <p:grpSpPr>
          <a:xfrm>
            <a:off x="481693" y="393648"/>
            <a:ext cx="11234963" cy="6070705"/>
            <a:chOff x="481693" y="393648"/>
            <a:chExt cx="11234963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3916228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56" y="4060726"/>
            <a:ext cx="11192526" cy="835740"/>
          </a:xfrm>
        </p:spPr>
        <p:txBody>
          <a:bodyPr lIns="457200" tIns="0" bIns="0"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5530650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865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E12DB-463B-5E38-0249-595352F6A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356" y="4959086"/>
            <a:ext cx="11193462" cy="757553"/>
          </a:xfrm>
        </p:spPr>
        <p:txBody>
          <a:bodyPr lIns="457200"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2CBCEA-1B14-60E2-F8BE-92C510D42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445" y="413364"/>
            <a:ext cx="11173539" cy="34893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7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E0D1B6-1F1E-CCFB-6D36-DC3039C3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8"/>
            <a:ext cx="11235864" cy="6070705"/>
            <a:chOff x="481693" y="393648"/>
            <a:chExt cx="11235864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68117" y="6035602"/>
              <a:ext cx="69494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F1688-BA83-03DC-2B74-7A82D939F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8224463"/>
              </p:ext>
            </p:extLst>
          </p:nvPr>
        </p:nvGraphicFramePr>
        <p:xfrm>
          <a:off x="490524" y="399329"/>
          <a:ext cx="4297680" cy="60707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781" y="658762"/>
            <a:ext cx="6351638" cy="5201247"/>
          </a:xfrm>
        </p:spPr>
        <p:txBody>
          <a:bodyPr lIns="457200" tIns="0" rIns="457200" bIns="0" anchor="ctr"/>
          <a:lstStyle>
            <a:lvl1pPr algn="ctr">
              <a:lnSpc>
                <a:spcPct val="100000"/>
              </a:lnSpc>
              <a:defRPr sz="8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928" y="838200"/>
            <a:ext cx="3429000" cy="3026664"/>
          </a:xfr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880" y="4748981"/>
            <a:ext cx="3434141" cy="8455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684C2F-977D-54D2-F9DB-5A0CC3DF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10/8/2025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EBF8DFED-2B0F-8F5E-DBAA-98D76543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64638672"/>
              </p:ext>
            </p:extLst>
          </p:nvPr>
        </p:nvGraphicFramePr>
        <p:xfrm>
          <a:off x="434810" y="420624"/>
          <a:ext cx="113223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119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1918974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97885616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818438643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10933088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61142639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1527096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8335320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06801296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95325700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367589565"/>
                    </a:ext>
                  </a:extLst>
                </a:gridCol>
              </a:tblGrid>
              <a:tr h="859536">
                <a:tc grid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05" y="420624"/>
            <a:ext cx="11300791" cy="824949"/>
          </a:xfrm>
        </p:spPr>
        <p:txBody>
          <a:bodyPr anchor="ctr"/>
          <a:lstStyle>
            <a:lvl1pPr algn="ctr">
              <a:lnSpc>
                <a:spcPct val="9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261" y="165939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572311" y="265112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DF2E8A7-89F2-752F-0DF7-B05CD19E5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9949" y="167971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86CD862-4539-E57E-AB29-3C732F86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206999" y="267144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327351-F712-4BD7-35A2-EA8933FD8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2674">
            <a:off x="8614539" y="1664021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CB9E4AC-A2E5-545F-FFF7-625B1BB7A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 rot="202674">
            <a:off x="8851589" y="2655754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1244D88-9A35-9B80-EAFF-3557C9EB03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88604">
            <a:off x="3100080" y="3715147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1544572-3326-C8E8-C7E7-FFFA5A2D6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 rot="21388604">
            <a:off x="3337130" y="4706880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23B9AE5-89C8-9E36-A1BF-9CE4E2680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484" y="3709035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48AF07-4B45-FEDE-C05D-99E96E4540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7084534" y="4700768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651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329B88-C3B0-DEDF-BA89-4FECA7E2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D9B5DE-71CB-6798-3C6E-54AAB7D4F8FC}"/>
                </a:ext>
              </a:extLst>
            </p:cNvPr>
            <p:cNvGrpSpPr/>
            <p:nvPr userDrawn="1"/>
          </p:nvGrpSpPr>
          <p:grpSpPr>
            <a:xfrm>
              <a:off x="481693" y="393647"/>
              <a:ext cx="11228615" cy="6070706"/>
              <a:chOff x="481693" y="393647"/>
              <a:chExt cx="11228615" cy="607070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6663161-DCA7-1B0A-C207-F09ADAB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481693" y="393647"/>
                <a:ext cx="11228615" cy="6070706"/>
                <a:chOff x="481693" y="393647"/>
                <a:chExt cx="11228615" cy="60707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E5A6159-3269-247C-FFBE-0940C19C2B48}"/>
                    </a:ext>
                  </a:extLst>
                </p:cNvPr>
                <p:cNvSpPr/>
                <p:nvPr userDrawn="1"/>
              </p:nvSpPr>
              <p:spPr>
                <a:xfrm>
                  <a:off x="481693" y="393648"/>
                  <a:ext cx="11228615" cy="6070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6AA070F-54CD-7244-E817-D1EEAEAE37D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718957" y="393647"/>
                  <a:ext cx="0" cy="607070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B2AF797-9409-ECDA-DB46-07EC4F37F60E}"/>
                    </a:ext>
                  </a:extLst>
                </p:cNvPr>
                <p:cNvCxnSpPr/>
                <p:nvPr userDrawn="1"/>
              </p:nvCxnSpPr>
              <p:spPr>
                <a:xfrm>
                  <a:off x="10863943" y="5878287"/>
                  <a:ext cx="0" cy="58606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8123A1E-CFCD-A97E-0315-FE69EDB804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81693" y="3159704"/>
                  <a:ext cx="423725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8BCC96-50C0-4DBF-F6DC-4BDFF75A23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718957" y="5878287"/>
                <a:ext cx="69913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9111" y="3159698"/>
            <a:ext cx="4217394" cy="3289363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947" y="403472"/>
            <a:ext cx="6991355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0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60616" y="1749732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4549" y="1877962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B6BA8D7D-BBDF-6842-52E2-26BE7BD4B4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0616" y="31364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D7EED23F-2C80-CBC0-124A-91B34EAC3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49" y="324464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B285BD9D-24CC-50AA-05B8-39DBBCC0EA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60616" y="445015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A278560-5EC9-91F3-0DF2-A947D892A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4549" y="455830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22" y="408568"/>
            <a:ext cx="4238625" cy="2751130"/>
          </a:xfrm>
          <a:ln w="12700">
            <a:solidFill>
              <a:schemeClr val="bg1"/>
            </a:solidFill>
          </a:ln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273132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9551DA-AB5E-4A9C-38E9-26E26544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6AA070F-54CD-7244-E817-D1EEAEAE3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2AF797-9409-ECDA-DB46-07EC4F37F60E}"/>
                </a:ext>
              </a:extLst>
            </p:cNvPr>
            <p:cNvCxnSpPr/>
            <p:nvPr userDrawn="1"/>
          </p:nvCxnSpPr>
          <p:spPr>
            <a:xfrm>
              <a:off x="10863943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5878287"/>
              <a:ext cx="6991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272" y="393646"/>
            <a:ext cx="6955946" cy="867815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1508BA2B-29F0-302A-67E4-8322089846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199" y="413364"/>
            <a:ext cx="4238625" cy="3356579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99" y="3765754"/>
            <a:ext cx="4238625" cy="2678881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9922" y="1877961"/>
            <a:ext cx="6066499" cy="3698859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0AA671-B458-75A5-FEDC-88210D82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070B43-A554-EF44-F090-0152A26B670B}"/>
                </a:ext>
              </a:extLst>
            </p:cNvPr>
            <p:cNvGrpSpPr/>
            <p:nvPr userDrawn="1"/>
          </p:nvGrpSpPr>
          <p:grpSpPr>
            <a:xfrm>
              <a:off x="4449018" y="3035782"/>
              <a:ext cx="3216339" cy="2488545"/>
              <a:chOff x="4493183" y="3035782"/>
              <a:chExt cx="3216339" cy="248854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5F32AC8-D0FB-5633-A246-97E5484338E2}"/>
                  </a:ext>
                </a:extLst>
              </p:cNvPr>
              <p:cNvSpPr/>
              <p:nvPr userDrawn="1"/>
            </p:nvSpPr>
            <p:spPr>
              <a:xfrm>
                <a:off x="4503887" y="3035782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655351-4CA5-7030-797E-8AD884256DEB}"/>
                  </a:ext>
                </a:extLst>
              </p:cNvPr>
              <p:cNvSpPr/>
              <p:nvPr userDrawn="1"/>
            </p:nvSpPr>
            <p:spPr>
              <a:xfrm>
                <a:off x="4493183" y="4476208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E35A2D-88FA-6FF8-0B67-6386DECEFBD0}"/>
                </a:ext>
              </a:extLst>
            </p:cNvPr>
            <p:cNvGrpSpPr/>
            <p:nvPr userDrawn="1"/>
          </p:nvGrpSpPr>
          <p:grpSpPr>
            <a:xfrm>
              <a:off x="481694" y="1300843"/>
              <a:ext cx="11228613" cy="5163510"/>
              <a:chOff x="481693" y="1300843"/>
              <a:chExt cx="11228613" cy="51635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4006F0-8F76-A8D3-67AF-77573E5C34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4129" y="1300843"/>
                <a:ext cx="0" cy="51635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515FE9-A175-C681-A291-4676AEF27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57873" y="1300843"/>
                <a:ext cx="0" cy="51373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E1B1C58-815E-DA91-6DDD-C5DEEB6ADD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81693" y="1300843"/>
                <a:ext cx="112286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37489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768BF372-EE3D-B6C9-DBFD-32FAA3C7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768" y="1310640"/>
            <a:ext cx="3505938" cy="5124217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200" y="6102362"/>
            <a:ext cx="3264218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A131435-86E8-B8C3-7DA2-65F5A5EAB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4370" y="1402746"/>
            <a:ext cx="3205635" cy="1048120"/>
          </a:xfrm>
          <a:prstGeom prst="rect">
            <a:avLst/>
          </a:prstGeom>
          <a:noFill/>
          <a:ln w="22225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cap="all" baseline="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7485" y="2536721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DE4F42-71D8-6F18-9C5A-EC7A4B0C6C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85" y="3753589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87EDF9-4ED4-5490-17AF-99478B543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7485" y="4970457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0607" y="1314450"/>
            <a:ext cx="3513444" cy="5120408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8661" y="6092534"/>
            <a:ext cx="474545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A8433C-5928-3201-B929-9809BC39026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26180" y="1300843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8B16A6-C3DD-6DF0-14F1-218117165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8683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01B593-AEAF-46CF-9D54-9A953D102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5658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F028DD-DB18-678A-9B3E-08377E00AA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17081" y="3567922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5355" y="403472"/>
            <a:ext cx="7916188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8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8501" y="1797062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7112" y="1848465"/>
            <a:ext cx="2202425" cy="1320193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8104E534-50EC-8AA3-6CBA-04C9C71861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02192" y="1797058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B5476F6-55CD-2278-07A7-62ED02C00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8318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35789C28-53CB-4473-F779-107B46AEEB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9162" y="3952693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5492A24-37AC-C8FF-FE2A-EE13D2C3F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36879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83423"/>
            <a:ext cx="3097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83423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032EDE-70AC-8A1B-FDCC-E78CADAAE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34963" cy="6070706"/>
            <a:chOff x="481693" y="393647"/>
            <a:chExt cx="11234963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576B25-0313-BCA2-89A4-F40505705FF4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C9A29B-58A9-DEE3-6FDA-84D01C556C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66305" y="1300843"/>
              <a:ext cx="44440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C76CA7-A606-0822-24A8-12A4E989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4BC5D-AE5C-4860-D8FF-52E05CAD2A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5878287"/>
              <a:ext cx="44503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B9FCC7-5BD3-AC42-56C2-547FB5ADE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28655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7242" y="403478"/>
            <a:ext cx="4314145" cy="862423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26" y="413311"/>
            <a:ext cx="6756966" cy="6005015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242" y="1365282"/>
            <a:ext cx="4314143" cy="4478062"/>
          </a:xfrm>
        </p:spPr>
        <p:txBody>
          <a:bodyPr lIns="457200" tIns="822960" rIns="45720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6234" y="5994209"/>
            <a:ext cx="3361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3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1300843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9825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7020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CE9902-3760-30D6-4810-136B44F0C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4671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9C3A057-F1F1-A85C-5C3E-1178CF5812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1481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0F6D65A-37FE-C1AE-FE7B-977A41C06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29132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3A456EE-EA99-A703-7AB6-449610F60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5942" y="1994348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2C0E7BC7-C776-FDD4-7639-0B6649572D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573593" y="2561083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EE9A59A-DD07-2A19-A496-5B43AF272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7340" y="3939132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0B3477B9-B092-AAA0-9465-B3D589AB7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254991" y="4505867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C03452E-A59E-6FD5-2E14-D01D1D1937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1801" y="3941367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F8ACFA3E-CD6D-F94F-6F9C-024B2C0027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799452" y="4508102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856" y="5990069"/>
            <a:ext cx="525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4098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1658" y="93406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7742" y="934066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6F57637A-A06D-900E-8535-6AA509EBDC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61658" y="2144633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6314CE-90DE-BC3F-0583-888763107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7742" y="2078898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30">
            <a:extLst>
              <a:ext uri="{FF2B5EF4-FFF2-40B4-BE49-F238E27FC236}">
                <a16:creationId xmlns:a16="http://schemas.microsoft.com/office/drawing/2014/main" id="{5ED6CFA2-D90A-73B5-58F2-0A109596980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61658" y="3296662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0491A95C-9334-52D0-DA80-A40E91351F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742" y="3230927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Picture Placeholder 30">
            <a:extLst>
              <a:ext uri="{FF2B5EF4-FFF2-40B4-BE49-F238E27FC236}">
                <a16:creationId xmlns:a16="http://schemas.microsoft.com/office/drawing/2014/main" id="{C727F284-B480-4165-FA10-5FB2EFA8D0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61658" y="459718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106AB72-F782-1011-E73F-82AB10F3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7742" y="4363618"/>
            <a:ext cx="5958348" cy="1205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36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91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17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8E5CE-6685-9193-CCAA-1D871BB9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5E205DF-B64A-FA6A-F50E-6F82D627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2" y="769048"/>
            <a:ext cx="9692228" cy="2068421"/>
          </a:xfrm>
        </p:spPr>
        <p:txBody>
          <a:bodyPr/>
          <a:lstStyle/>
          <a:p>
            <a:r>
              <a:rPr lang="en-US" sz="4500" dirty="0"/>
              <a:t>Python Foundation </a:t>
            </a:r>
            <a:br>
              <a:rPr lang="en-US" sz="4500" dirty="0"/>
            </a:br>
            <a:r>
              <a:rPr lang="en-US" sz="4500" dirty="0"/>
              <a:t>for AI/ML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48117F-60B1-2286-8EAC-51AEBDDC0E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6608" y="5189152"/>
            <a:ext cx="4191000" cy="1235519"/>
          </a:xfrm>
          <a:prstGeom prst="roundRect">
            <a:avLst>
              <a:gd name="adj" fmla="val 10775"/>
            </a:avLst>
          </a:prstGeom>
        </p:spPr>
        <p:txBody>
          <a:bodyPr/>
          <a:lstStyle/>
          <a:p>
            <a:r>
              <a:rPr lang="en-US" dirty="0"/>
              <a:t>Presented By</a:t>
            </a:r>
          </a:p>
          <a:p>
            <a:r>
              <a:rPr lang="en-US" dirty="0"/>
              <a:t>Kirti Swagat Mohanty</a:t>
            </a:r>
          </a:p>
          <a:p>
            <a:r>
              <a:rPr lang="en-US" dirty="0"/>
              <a:t>Senior Associate</a:t>
            </a:r>
          </a:p>
        </p:txBody>
      </p:sp>
    </p:spTree>
    <p:extLst>
      <p:ext uri="{BB962C8B-B14F-4D97-AF65-F5344CB8AC3E}">
        <p14:creationId xmlns:p14="http://schemas.microsoft.com/office/powerpoint/2010/main" val="2420319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6D8D-5F3C-8630-2C34-9C237C54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C951DA-FF4A-0EE1-A47C-734EE4D8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D9D79C-F54B-DD8B-7C03-606BF8782C5B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Function – Reuse Logic, Reduce Errors</a:t>
            </a:r>
            <a:endParaRPr lang="en-US" cap="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13243-9052-4769-203E-D597E2052CEE}"/>
              </a:ext>
            </a:extLst>
          </p:cNvPr>
          <p:cNvSpPr txBox="1"/>
          <p:nvPr/>
        </p:nvSpPr>
        <p:spPr>
          <a:xfrm>
            <a:off x="256564" y="2508162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6D095-24BA-ABDD-D135-7EDA63B62BAE}"/>
              </a:ext>
            </a:extLst>
          </p:cNvPr>
          <p:cNvSpPr txBox="1"/>
          <p:nvPr/>
        </p:nvSpPr>
        <p:spPr>
          <a:xfrm>
            <a:off x="345674" y="672245"/>
            <a:ext cx="92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Functions allow you to encapsulate complete ML operations.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EA8CF-E5C7-62D5-961B-B1FBB4E7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4" y="1041577"/>
            <a:ext cx="5525110" cy="140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4190D-3140-1F73-97DC-A8DC506B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25" y="2598453"/>
            <a:ext cx="1835550" cy="277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C4DA0-F87C-1870-BC37-EDD313CF9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74" y="3074615"/>
            <a:ext cx="5525110" cy="1687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5D5F84-5A97-B5A3-82F3-2E27765AE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74" y="5392783"/>
            <a:ext cx="5525110" cy="260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F8237E-3FBD-DFDF-40AE-5E117C0DECC3}"/>
              </a:ext>
            </a:extLst>
          </p:cNvPr>
          <p:cNvSpPr txBox="1"/>
          <p:nvPr/>
        </p:nvSpPr>
        <p:spPr>
          <a:xfrm>
            <a:off x="346657" y="4880631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0EC73B-C46E-E8D2-034D-7893EC44404C}"/>
              </a:ext>
            </a:extLst>
          </p:cNvPr>
          <p:cNvSpPr txBox="1"/>
          <p:nvPr/>
        </p:nvSpPr>
        <p:spPr>
          <a:xfrm>
            <a:off x="5962650" y="1041577"/>
            <a:ext cx="59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🧵 </a:t>
            </a:r>
            <a:r>
              <a:rPr lang="en-US" b="1" dirty="0">
                <a:solidFill>
                  <a:schemeClr val="bg1"/>
                </a:solidFill>
              </a:rPr>
              <a:t>What zip() Does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46ACD-B279-D757-EA9A-4D9396F2E62C}"/>
              </a:ext>
            </a:extLst>
          </p:cNvPr>
          <p:cNvSpPr txBox="1"/>
          <p:nvPr/>
        </p:nvSpPr>
        <p:spPr>
          <a:xfrm>
            <a:off x="6096000" y="1492364"/>
            <a:ext cx="576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- It pairs elements from multiple </a:t>
            </a:r>
            <a:r>
              <a:rPr lang="en-US" sz="1600" i="1" dirty="0" err="1">
                <a:solidFill>
                  <a:schemeClr val="bg1"/>
                </a:solidFill>
              </a:rPr>
              <a:t>iterables</a:t>
            </a:r>
            <a:r>
              <a:rPr lang="en-US" sz="1600" i="1" dirty="0">
                <a:solidFill>
                  <a:schemeClr val="bg1"/>
                </a:solidFill>
              </a:rPr>
              <a:t> based on their positions.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Each tuple in the result contains one element from each </a:t>
            </a:r>
            <a:r>
              <a:rPr lang="en-US" sz="1600" i="1" dirty="0" err="1">
                <a:solidFill>
                  <a:schemeClr val="bg1"/>
                </a:solidFill>
              </a:rPr>
              <a:t>iterable</a:t>
            </a:r>
            <a:r>
              <a:rPr lang="en-US" sz="1600" i="1" dirty="0">
                <a:solidFill>
                  <a:schemeClr val="bg1"/>
                </a:solidFill>
              </a:rPr>
              <a:t>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The resulting object is an iterator, which you can convert to a list or loop through.</a:t>
            </a:r>
            <a:endParaRPr lang="en-IN" sz="1600" i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66AA9-9EE3-0F27-4878-B0BAF9C21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520" y="2572111"/>
            <a:ext cx="4004806" cy="10050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536333-4427-8900-8732-0E4305E76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561" y="3665962"/>
            <a:ext cx="4185780" cy="263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34ADBA-CC80-6FF6-4256-74581B6ECADE}"/>
              </a:ext>
            </a:extLst>
          </p:cNvPr>
          <p:cNvSpPr txBox="1"/>
          <p:nvPr/>
        </p:nvSpPr>
        <p:spPr>
          <a:xfrm>
            <a:off x="6204893" y="3613216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6730F-F8BC-69FA-9E05-EE8173CD3746}"/>
              </a:ext>
            </a:extLst>
          </p:cNvPr>
          <p:cNvSpPr txBox="1"/>
          <p:nvPr/>
        </p:nvSpPr>
        <p:spPr>
          <a:xfrm>
            <a:off x="256563" y="5805721"/>
            <a:ext cx="11697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i="1" dirty="0">
                <a:solidFill>
                  <a:schemeClr val="bg1"/>
                </a:solidFill>
              </a:rPr>
              <a:t>In ML frameworks (TensorFlow, </a:t>
            </a:r>
            <a:r>
              <a:rPr lang="en-US" i="1" dirty="0" err="1">
                <a:solidFill>
                  <a:schemeClr val="bg1"/>
                </a:solidFill>
              </a:rPr>
              <a:t>PyTorch</a:t>
            </a:r>
            <a:r>
              <a:rPr lang="en-US" i="1" dirty="0">
                <a:solidFill>
                  <a:schemeClr val="bg1"/>
                </a:solidFill>
              </a:rPr>
              <a:t>), many operations (like </a:t>
            </a:r>
            <a:r>
              <a:rPr lang="en-US" b="1" i="1" dirty="0">
                <a:solidFill>
                  <a:schemeClr val="bg1"/>
                </a:solidFill>
              </a:rPr>
              <a:t>activation functions, optimizers, loss functions</a:t>
            </a:r>
            <a:r>
              <a:rPr lang="en-US" i="1" dirty="0">
                <a:solidFill>
                  <a:schemeClr val="bg1"/>
                </a:solidFill>
              </a:rPr>
              <a:t>) are implemented using this same reusable function structure.</a:t>
            </a:r>
            <a:endParaRPr lang="en-IN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1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07A11-068E-01FA-88CD-EA42DB03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86701-BA7E-5A8B-BC75-C2056072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16F37D-B6FB-32B0-0A8A-BF20D04C93E5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Function – Lambda Expression</a:t>
            </a:r>
            <a:endParaRPr lang="en-US" cap="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02BA1-3BA7-5167-3296-A26D8C180B77}"/>
              </a:ext>
            </a:extLst>
          </p:cNvPr>
          <p:cNvSpPr txBox="1"/>
          <p:nvPr/>
        </p:nvSpPr>
        <p:spPr>
          <a:xfrm>
            <a:off x="345674" y="672245"/>
            <a:ext cx="11319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lambda function in Python is a small, anonymous function defined using the lambda keyword. It's perfect for short, throwaway functions—especially when you need a quick operation without formally defining a def block.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lambda </a:t>
            </a:r>
            <a:r>
              <a:rPr lang="en-US" b="1" i="1" dirty="0">
                <a:solidFill>
                  <a:schemeClr val="bg1"/>
                </a:solidFill>
              </a:rPr>
              <a:t>arguments</a:t>
            </a:r>
            <a:r>
              <a:rPr lang="en-US" b="1" dirty="0">
                <a:solidFill>
                  <a:schemeClr val="bg1"/>
                </a:solidFill>
              </a:rPr>
              <a:t>: expression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- You can have any number of arguments, but only one expression.</a:t>
            </a:r>
          </a:p>
          <a:p>
            <a:r>
              <a:rPr lang="en-US" i="1" dirty="0">
                <a:solidFill>
                  <a:schemeClr val="bg1"/>
                </a:solidFill>
              </a:rPr>
              <a:t>- The result of the expression is automatically returned.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D4167-E910-233C-2434-053429280627}"/>
              </a:ext>
            </a:extLst>
          </p:cNvPr>
          <p:cNvSpPr txBox="1"/>
          <p:nvPr/>
        </p:nvSpPr>
        <p:spPr>
          <a:xfrm>
            <a:off x="346657" y="4880631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838F0-6BC9-0E35-B103-F04898603E7C}"/>
              </a:ext>
            </a:extLst>
          </p:cNvPr>
          <p:cNvSpPr txBox="1"/>
          <p:nvPr/>
        </p:nvSpPr>
        <p:spPr>
          <a:xfrm>
            <a:off x="256563" y="5805721"/>
            <a:ext cx="11697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IN" i="1" dirty="0">
                <a:solidFill>
                  <a:schemeClr val="bg1"/>
                </a:solidFill>
              </a:rPr>
              <a:t>Lambda functions are often combined with: map() → apply transformation,  filter() → filter </a:t>
            </a:r>
            <a:r>
              <a:rPr lang="en-IN" i="1" dirty="0" err="1">
                <a:solidFill>
                  <a:schemeClr val="bg1"/>
                </a:solidFill>
              </a:rPr>
              <a:t>elements,sorted</a:t>
            </a:r>
            <a:r>
              <a:rPr lang="en-IN" i="1" dirty="0">
                <a:solidFill>
                  <a:schemeClr val="bg1"/>
                </a:solidFill>
              </a:rPr>
              <a:t>() → custom sorting, apply() (in Pandas) → feature scaling, cleaning, etc</a:t>
            </a:r>
          </a:p>
          <a:p>
            <a:endParaRPr lang="en-IN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EF137-FD9C-3B96-61FB-5A17C9A1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1" y="2676319"/>
            <a:ext cx="7763614" cy="2164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D63680-12B9-D6E6-33C2-921E7672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1" y="5304358"/>
            <a:ext cx="11208329" cy="5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8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BDADA-90F2-874B-00B4-577270FE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7C0B1-7949-105E-DF33-1D7E680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D397C-CB04-21DD-1CFE-69A7EB8DA2C4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Why Lambdas Matter AI/ML</a:t>
            </a:r>
            <a:endParaRPr lang="en-US" cap="non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BA49A9-17F7-EEA9-0E87-C62A0B6A8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891371"/>
              </p:ext>
            </p:extLst>
          </p:nvPr>
        </p:nvGraphicFramePr>
        <p:xfrm>
          <a:off x="565150" y="1224491"/>
          <a:ext cx="10655301" cy="3623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1767">
                  <a:extLst>
                    <a:ext uri="{9D8B030D-6E8A-4147-A177-3AD203B41FA5}">
                      <a16:colId xmlns:a16="http://schemas.microsoft.com/office/drawing/2014/main" val="1707271030"/>
                    </a:ext>
                  </a:extLst>
                </a:gridCol>
                <a:gridCol w="3551767">
                  <a:extLst>
                    <a:ext uri="{9D8B030D-6E8A-4147-A177-3AD203B41FA5}">
                      <a16:colId xmlns:a16="http://schemas.microsoft.com/office/drawing/2014/main" val="1146525139"/>
                    </a:ext>
                  </a:extLst>
                </a:gridCol>
                <a:gridCol w="3551767">
                  <a:extLst>
                    <a:ext uri="{9D8B030D-6E8A-4147-A177-3AD203B41FA5}">
                      <a16:colId xmlns:a16="http://schemas.microsoft.com/office/drawing/2014/main" val="1547040721"/>
                    </a:ext>
                  </a:extLst>
                </a:gridCol>
              </a:tblGrid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60077"/>
                  </a:ext>
                </a:extLst>
              </a:tr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Feature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df</a:t>
                      </a:r>
                      <a:r>
                        <a:rPr lang="en-US" b="1" dirty="0"/>
                        <a:t>['col'].apply(lambda x: x/100)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Normalize or rescale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65971"/>
                  </a:ext>
                </a:extLst>
              </a:tr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Activation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relu = lambda x: max(0, x)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Implement mathematical logic quickly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676159"/>
                  </a:ext>
                </a:extLst>
              </a:tr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Sorting Models by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sorted(models, key=lambda m: m['accuracy'])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Ranks models dynamically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862999"/>
                  </a:ext>
                </a:extLst>
              </a:tr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Data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filter(lambda x: x &gt; 0,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Remove invalid or missing entries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444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97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5CA88-F437-4813-D6BD-84902947B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17475-BDA8-E7E8-708B-D039E269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F25F72-28A9-4271-AA16-6E08CE375B5A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If Statements — Logic &amp; Decisions</a:t>
            </a:r>
            <a:endParaRPr lang="en-US" cap="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8011D-6CC8-C710-902A-5681138D6C50}"/>
              </a:ext>
            </a:extLst>
          </p:cNvPr>
          <p:cNvSpPr txBox="1"/>
          <p:nvPr/>
        </p:nvSpPr>
        <p:spPr>
          <a:xfrm>
            <a:off x="440924" y="457154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0E65E-8F64-31AD-4325-9D627E42C7BB}"/>
              </a:ext>
            </a:extLst>
          </p:cNvPr>
          <p:cNvSpPr txBox="1"/>
          <p:nvPr/>
        </p:nvSpPr>
        <p:spPr>
          <a:xfrm>
            <a:off x="345674" y="672245"/>
            <a:ext cx="92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Conditional statements control your code flow: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0147D-EAF0-0D6A-149F-055726C02964}"/>
              </a:ext>
            </a:extLst>
          </p:cNvPr>
          <p:cNvSpPr txBox="1"/>
          <p:nvPr/>
        </p:nvSpPr>
        <p:spPr>
          <a:xfrm>
            <a:off x="256563" y="5805721"/>
            <a:ext cx="1169731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"Can we use “if” instead of “</a:t>
            </a:r>
            <a:r>
              <a:rPr lang="en-US" sz="2800" b="1" i="1" dirty="0" err="1">
                <a:solidFill>
                  <a:schemeClr val="bg1"/>
                </a:solidFill>
              </a:rPr>
              <a:t>elif</a:t>
            </a:r>
            <a:r>
              <a:rPr lang="en-US" sz="2800" b="1" i="1" dirty="0">
                <a:solidFill>
                  <a:schemeClr val="bg1"/>
                </a:solidFill>
              </a:rPr>
              <a:t> “ ? If yes, then why are we using </a:t>
            </a:r>
            <a:r>
              <a:rPr lang="en-US" sz="2800" b="1" i="1" dirty="0" err="1">
                <a:solidFill>
                  <a:schemeClr val="bg1"/>
                </a:solidFill>
              </a:rPr>
              <a:t>elif</a:t>
            </a:r>
            <a:r>
              <a:rPr lang="en-US" sz="2800" b="1" i="1" dirty="0">
                <a:solidFill>
                  <a:schemeClr val="bg1"/>
                </a:solidFill>
              </a:rPr>
              <a:t>? 🤔"</a:t>
            </a:r>
          </a:p>
          <a:p>
            <a:endParaRPr lang="en-US" sz="2800" b="1" dirty="0"/>
          </a:p>
          <a:p>
            <a:endParaRPr lang="en-IN" i="1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9305F5-3835-6FF3-CE88-6E17CC49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4" y="1042495"/>
            <a:ext cx="8693902" cy="34294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3E4F31-B602-CD90-A2DF-445BB221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24" y="5175941"/>
            <a:ext cx="5495140" cy="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78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5D18B-6AF7-96EE-5F8E-F13417D41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E8399-CB08-FC94-C0FA-2CD6E99E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B1C22-3302-972E-0C92-AFE5532C1F17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If Statements — Logic &amp; Decisions</a:t>
            </a:r>
            <a:endParaRPr lang="en-US" cap="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58663-A153-23D9-0E55-8271D997C33F}"/>
              </a:ext>
            </a:extLst>
          </p:cNvPr>
          <p:cNvSpPr txBox="1"/>
          <p:nvPr/>
        </p:nvSpPr>
        <p:spPr>
          <a:xfrm>
            <a:off x="574274" y="462869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822C9-8A69-B3AA-B5E3-03AB92D06D73}"/>
              </a:ext>
            </a:extLst>
          </p:cNvPr>
          <p:cNvSpPr txBox="1"/>
          <p:nvPr/>
        </p:nvSpPr>
        <p:spPr>
          <a:xfrm>
            <a:off x="345674" y="777551"/>
            <a:ext cx="1169731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"Can we use “if” instead of “</a:t>
            </a:r>
            <a:r>
              <a:rPr lang="en-US" sz="2800" b="1" i="1" dirty="0" err="1">
                <a:solidFill>
                  <a:schemeClr val="bg1"/>
                </a:solidFill>
              </a:rPr>
              <a:t>elif</a:t>
            </a:r>
            <a:r>
              <a:rPr lang="en-US" sz="2800" b="1" i="1" dirty="0">
                <a:solidFill>
                  <a:schemeClr val="bg1"/>
                </a:solidFill>
              </a:rPr>
              <a:t> “ ? If yes, then why are we using </a:t>
            </a:r>
            <a:r>
              <a:rPr lang="en-US" sz="2800" b="1" i="1" dirty="0" err="1">
                <a:solidFill>
                  <a:schemeClr val="bg1"/>
                </a:solidFill>
              </a:rPr>
              <a:t>elif</a:t>
            </a:r>
            <a:r>
              <a:rPr lang="en-US" sz="2800" b="1" i="1" dirty="0">
                <a:solidFill>
                  <a:schemeClr val="bg1"/>
                </a:solidFill>
              </a:rPr>
              <a:t>? 🤔"</a:t>
            </a:r>
          </a:p>
          <a:p>
            <a:endParaRPr lang="en-US" sz="2800" b="1" dirty="0"/>
          </a:p>
          <a:p>
            <a:endParaRPr lang="en-IN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B380E-D48D-806F-AF84-00979E01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7" y="1387479"/>
            <a:ext cx="4477375" cy="3200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7E129-8078-C6BE-9CDF-C25F8BC3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87" y="5084700"/>
            <a:ext cx="1371791" cy="571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2E6CC-76C3-716B-F1CB-6970D37B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60290"/>
            <a:ext cx="3915052" cy="3228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237EB-3E52-F91C-3B9D-0AB8A1E4ADD9}"/>
              </a:ext>
            </a:extLst>
          </p:cNvPr>
          <p:cNvSpPr txBox="1"/>
          <p:nvPr/>
        </p:nvSpPr>
        <p:spPr>
          <a:xfrm>
            <a:off x="6076950" y="457154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81ED7C-7234-1FEF-A306-0E4F3C8BF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532" y="5056121"/>
            <a:ext cx="828791" cy="314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415F54-1D3A-84DE-AFA9-4C010B3F1CDF}"/>
              </a:ext>
            </a:extLst>
          </p:cNvPr>
          <p:cNvSpPr txBox="1"/>
          <p:nvPr/>
        </p:nvSpPr>
        <p:spPr>
          <a:xfrm>
            <a:off x="571186" y="5835211"/>
            <a:ext cx="10839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dirty="0">
                <a:solidFill>
                  <a:schemeClr val="bg1"/>
                </a:solidFill>
              </a:rPr>
              <a:t>Conditional statements help build dynamic and adaptive ML pipelines that can switch models, tune parameters, or stop training early based on performance.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0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97638-57AA-EB02-0E80-9E7C16EA7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B4435-FAF3-F679-B9D7-B5E0D4D5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9635DF-A13E-61C3-88D4-23038529D023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/>
              <a:t>File I/O — Reading and Writing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818CA-8B06-8D35-5451-A353F8434393}"/>
              </a:ext>
            </a:extLst>
          </p:cNvPr>
          <p:cNvSpPr txBox="1"/>
          <p:nvPr/>
        </p:nvSpPr>
        <p:spPr>
          <a:xfrm>
            <a:off x="574274" y="4628694"/>
            <a:ext cx="990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 </a:t>
            </a:r>
            <a:r>
              <a:rPr lang="en-IN" dirty="0">
                <a:solidFill>
                  <a:schemeClr val="bg1"/>
                </a:solidFill>
              </a:rPr>
              <a:t>data.txt file will be created with the content “Machine Learning is fun!”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F1C82A-4153-4231-0B56-D60D9E7492AB}"/>
              </a:ext>
            </a:extLst>
          </p:cNvPr>
          <p:cNvSpPr txBox="1"/>
          <p:nvPr/>
        </p:nvSpPr>
        <p:spPr>
          <a:xfrm>
            <a:off x="345674" y="777551"/>
            <a:ext cx="11697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AI/ML, most workflows start by reading data from files — CSVs, JSONs, or text logs — and end with writing processed outputs like predictions or reports.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AFFA65-EFA6-DF00-F1F9-D917AA0A6E46}"/>
              </a:ext>
            </a:extLst>
          </p:cNvPr>
          <p:cNvSpPr txBox="1"/>
          <p:nvPr/>
        </p:nvSpPr>
        <p:spPr>
          <a:xfrm>
            <a:off x="571186" y="5835211"/>
            <a:ext cx="10839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dirty="0">
                <a:solidFill>
                  <a:schemeClr val="bg1"/>
                </a:solidFill>
              </a:rPr>
              <a:t>The with statement automatically closes files — a best practice to prevent resource leaks.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FA295-DFC2-60FA-4F33-0D7D9612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5" y="1570472"/>
            <a:ext cx="6439799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6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7445D-03B9-A834-D584-05D74DE2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A46BD-69B4-CAA5-E8F6-CE9FB3A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B2D9D0-1925-F54E-5891-1D7F9A0D61E4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/>
              <a:t>File I/O — Reading and Writing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9361C-CBAA-E237-B89A-05DF394A3025}"/>
              </a:ext>
            </a:extLst>
          </p:cNvPr>
          <p:cNvSpPr txBox="1"/>
          <p:nvPr/>
        </p:nvSpPr>
        <p:spPr>
          <a:xfrm>
            <a:off x="574274" y="4628694"/>
            <a:ext cx="990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 </a:t>
            </a:r>
            <a:r>
              <a:rPr lang="en-IN" dirty="0" err="1">
                <a:solidFill>
                  <a:schemeClr val="bg1"/>
                </a:solidFill>
              </a:rPr>
              <a:t>model.json</a:t>
            </a:r>
            <a:r>
              <a:rPr lang="en-IN" dirty="0">
                <a:solidFill>
                  <a:schemeClr val="bg1"/>
                </a:solidFill>
              </a:rPr>
              <a:t> file will be created as follows: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5B24F-090E-5423-3C81-67C7BD242755}"/>
              </a:ext>
            </a:extLst>
          </p:cNvPr>
          <p:cNvSpPr txBox="1"/>
          <p:nvPr/>
        </p:nvSpPr>
        <p:spPr>
          <a:xfrm>
            <a:off x="345674" y="777551"/>
            <a:ext cx="11697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structured data files like CSVs and JSONs — the backbone of ML datasets.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373FC-1086-3077-EE1B-1CE29EAF093E}"/>
              </a:ext>
            </a:extLst>
          </p:cNvPr>
          <p:cNvSpPr txBox="1"/>
          <p:nvPr/>
        </p:nvSpPr>
        <p:spPr>
          <a:xfrm>
            <a:off x="384319" y="5947320"/>
            <a:ext cx="11412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dirty="0">
                <a:solidFill>
                  <a:schemeClr val="bg1"/>
                </a:solidFill>
              </a:rPr>
              <a:t>In practice, you’ll handle files such as: </a:t>
            </a:r>
            <a:r>
              <a:rPr lang="en-US" b="1" i="1" dirty="0">
                <a:solidFill>
                  <a:schemeClr val="bg1"/>
                </a:solidFill>
              </a:rPr>
              <a:t>train.csv → Training data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i="1" dirty="0" err="1">
                <a:solidFill>
                  <a:schemeClr val="bg1"/>
                </a:solidFill>
              </a:rPr>
              <a:t>config.json</a:t>
            </a:r>
            <a:r>
              <a:rPr lang="en-US" b="1" i="1" dirty="0">
                <a:solidFill>
                  <a:schemeClr val="bg1"/>
                </a:solidFill>
              </a:rPr>
              <a:t> → Model configuration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i="1" dirty="0">
                <a:solidFill>
                  <a:schemeClr val="bg1"/>
                </a:solidFill>
              </a:rPr>
              <a:t>results.txt → Evaluation metrics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0CAE-7EFF-4615-6CA9-B1E1EF0F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8" y="1586111"/>
            <a:ext cx="6509450" cy="3007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1E1B1-AC84-51B0-F02C-FC1BCD2D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59" y="4998026"/>
            <a:ext cx="6509450" cy="8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37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242D1-7698-95DC-2797-D48562C6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43CAF8-4ADF-511B-60DB-4A2ADABE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B0CF4C-02D7-A2A5-3E2C-7BB91E83059F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/>
              <a:t>User Inputs — Interactive AI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A7097-8B31-0C41-9E33-49A60023627F}"/>
              </a:ext>
            </a:extLst>
          </p:cNvPr>
          <p:cNvSpPr txBox="1"/>
          <p:nvPr/>
        </p:nvSpPr>
        <p:spPr>
          <a:xfrm>
            <a:off x="454059" y="2889275"/>
            <a:ext cx="990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 multiple parameters for a script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C9302-A4BE-23E2-01C5-974A4697A063}"/>
              </a:ext>
            </a:extLst>
          </p:cNvPr>
          <p:cNvSpPr txBox="1"/>
          <p:nvPr/>
        </p:nvSpPr>
        <p:spPr>
          <a:xfrm>
            <a:off x="345674" y="777551"/>
            <a:ext cx="11697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most AI workflows are automated, user inputs are essential for interactive scripts, CLI tools, or data configuration.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D6CCA-289C-F6F5-6A32-4C4EE21C94E3}"/>
              </a:ext>
            </a:extLst>
          </p:cNvPr>
          <p:cNvSpPr txBox="1"/>
          <p:nvPr/>
        </p:nvSpPr>
        <p:spPr>
          <a:xfrm>
            <a:off x="384319" y="5947320"/>
            <a:ext cx="114124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for robust parameter handling in production ML pipelines.</a:t>
            </a:r>
          </a:p>
          <a:p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0BA66-CBA7-8792-7D9F-19FE66E71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9" y="1536876"/>
            <a:ext cx="5410955" cy="1267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DDE98-D81C-02FF-B29D-F0704029FA15}"/>
              </a:ext>
            </a:extLst>
          </p:cNvPr>
          <p:cNvSpPr txBox="1"/>
          <p:nvPr/>
        </p:nvSpPr>
        <p:spPr>
          <a:xfrm>
            <a:off x="5865014" y="1485437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DB79AB-8C2C-2B32-A07A-619503E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021" y="1560692"/>
            <a:ext cx="3429479" cy="609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4FBD70-E8F4-62A2-D483-AD784AA29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60" y="3384861"/>
            <a:ext cx="5524710" cy="724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CB3FEB-3AE6-C7F2-39DE-0944DA3A3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21" y="3323344"/>
            <a:ext cx="4466441" cy="770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708F9-3BAA-0CCD-53A1-02FE00653B9B}"/>
              </a:ext>
            </a:extLst>
          </p:cNvPr>
          <p:cNvSpPr txBox="1"/>
          <p:nvPr/>
        </p:nvSpPr>
        <p:spPr>
          <a:xfrm>
            <a:off x="6044118" y="3347046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7703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0AA9F-4FB4-4651-C182-D9B36F515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60842A-8C0E-2318-8C20-7E3E2E1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35045C-EABF-5C8C-EC2C-92BE6A54E63F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/>
              <a:t>User Inputs — Interactive AI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9C3631-FAC2-E93E-DA62-54FBEDFC6162}"/>
              </a:ext>
            </a:extLst>
          </p:cNvPr>
          <p:cNvSpPr txBox="1"/>
          <p:nvPr/>
        </p:nvSpPr>
        <p:spPr>
          <a:xfrm>
            <a:off x="345674" y="777551"/>
            <a:ext cx="11697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powerful Python module for handling command-line arguments, and it's especially useful in production ML pipelines where you want flexibility, reproducibility, and clarity in how your scripts are configured and run.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EAD2B-8878-E721-B832-BB7A3F904D49}"/>
              </a:ext>
            </a:extLst>
          </p:cNvPr>
          <p:cNvSpPr txBox="1"/>
          <p:nvPr/>
        </p:nvSpPr>
        <p:spPr>
          <a:xfrm>
            <a:off x="384319" y="5947320"/>
            <a:ext cx="114124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for robust parameter handling in production ML pipelines.</a:t>
            </a:r>
          </a:p>
          <a:p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DF3B6-6AB7-80B4-5311-A395EF824EF4}"/>
              </a:ext>
            </a:extLst>
          </p:cNvPr>
          <p:cNvSpPr txBox="1"/>
          <p:nvPr/>
        </p:nvSpPr>
        <p:spPr>
          <a:xfrm>
            <a:off x="384319" y="2102745"/>
            <a:ext cx="116973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Why Use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ML Pipelines?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Modularity: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switch datasets, models, or hyperparameters without changing code.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Reproducibility: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and reuse exact command-line arguments.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Automation: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shell scripts,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cron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jobs, or cloud workflows</a:t>
            </a:r>
          </a:p>
        </p:txBody>
      </p:sp>
    </p:spTree>
    <p:extLst>
      <p:ext uri="{BB962C8B-B14F-4D97-AF65-F5344CB8AC3E}">
        <p14:creationId xmlns:p14="http://schemas.microsoft.com/office/powerpoint/2010/main" val="182976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61120-E455-317A-3C58-6075BCCE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ED7A1-3626-292D-67C6-E1B8CE24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663CCC-730D-D9E7-5DE6-4FAE6ED6DC7F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User Inputs — Interactive AI Tools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1F704-8BC4-9489-F744-1AC545D3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09" y="575808"/>
            <a:ext cx="7923455" cy="5831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4402AC-4506-1FE6-7F6E-B5E405AE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065" y="5767559"/>
            <a:ext cx="2927136" cy="640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9A7FF-41B4-A3FF-FE1A-33D2F1715ABF}"/>
              </a:ext>
            </a:extLst>
          </p:cNvPr>
          <p:cNvSpPr txBox="1"/>
          <p:nvPr/>
        </p:nvSpPr>
        <p:spPr>
          <a:xfrm>
            <a:off x="8948091" y="5266281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How to run:</a:t>
            </a:r>
          </a:p>
        </p:txBody>
      </p:sp>
    </p:spTree>
    <p:extLst>
      <p:ext uri="{BB962C8B-B14F-4D97-AF65-F5344CB8AC3E}">
        <p14:creationId xmlns:p14="http://schemas.microsoft.com/office/powerpoint/2010/main" val="312210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A2DC73CD-9A7B-4B8B-45B7-9126C374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5" y="420624"/>
            <a:ext cx="11300791" cy="824949"/>
          </a:xfrm>
        </p:spPr>
        <p:txBody>
          <a:bodyPr/>
          <a:lstStyle/>
          <a:p>
            <a:pPr algn="l"/>
            <a:r>
              <a:rPr lang="en-US" dirty="0"/>
              <a:t>COURSE OUTLINE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DB62453-4969-6C70-7DA2-BCCA22A25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5261" y="1659392"/>
            <a:ext cx="2252101" cy="2252208"/>
          </a:xfrm>
        </p:spPr>
        <p:txBody>
          <a:bodyPr/>
          <a:lstStyle/>
          <a:p>
            <a:r>
              <a:rPr lang="en-US" dirty="0"/>
              <a:t>LESSON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54DFB20-8AC4-58AC-499A-504A64E28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572311" y="2651125"/>
            <a:ext cx="1778000" cy="996950"/>
          </a:xfrm>
        </p:spPr>
        <p:txBody>
          <a:bodyPr>
            <a:normAutofit/>
          </a:bodyPr>
          <a:lstStyle/>
          <a:p>
            <a:r>
              <a:rPr lang="en-US" dirty="0"/>
              <a:t>Python Basics:</a:t>
            </a:r>
          </a:p>
          <a:p>
            <a:r>
              <a:rPr lang="en-US" dirty="0"/>
              <a:t>Variables, Loops, Functions, </a:t>
            </a:r>
          </a:p>
          <a:p>
            <a:r>
              <a:rPr lang="en-US" dirty="0"/>
              <a:t>If Statements</a:t>
            </a:r>
          </a:p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733E13-2AC1-FDA0-D1A6-410D3B4FF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9949" y="1679712"/>
            <a:ext cx="2252101" cy="2252208"/>
          </a:xfrm>
        </p:spPr>
        <p:txBody>
          <a:bodyPr/>
          <a:lstStyle/>
          <a:p>
            <a:r>
              <a:rPr lang="en-US" dirty="0"/>
              <a:t>LESSON 3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812A0521-9D97-D048-D8FA-F5D639569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5206999" y="2671445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PANDAS:</a:t>
            </a:r>
          </a:p>
          <a:p>
            <a:pPr lvl="0"/>
            <a:r>
              <a:rPr lang="en-US" dirty="0" err="1"/>
              <a:t>DataFrame</a:t>
            </a:r>
            <a:r>
              <a:rPr lang="en-US" dirty="0"/>
              <a:t>,</a:t>
            </a:r>
          </a:p>
          <a:p>
            <a:pPr lvl="0"/>
            <a:r>
              <a:rPr lang="en-US" dirty="0"/>
              <a:t>Data </a:t>
            </a:r>
            <a:r>
              <a:rPr lang="en-US" dirty="0" err="1"/>
              <a:t>Manupulations</a:t>
            </a:r>
            <a:endParaRPr lang="en-US" dirty="0"/>
          </a:p>
          <a:p>
            <a:pPr lvl="0"/>
            <a:r>
              <a:rPr lang="en-US" dirty="0"/>
              <a:t>Basic EDA</a:t>
            </a:r>
          </a:p>
          <a:p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8E2FC3-E531-4F92-3700-99419B66A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02674">
            <a:off x="8614539" y="1664021"/>
            <a:ext cx="2252101" cy="2252208"/>
          </a:xfrm>
        </p:spPr>
        <p:txBody>
          <a:bodyPr/>
          <a:lstStyle/>
          <a:p>
            <a:r>
              <a:rPr lang="en-US" dirty="0"/>
              <a:t>LESSON 5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93E53EE-0BB9-DE57-7EC4-2F41A0EF60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 rot="202674">
            <a:off x="8851589" y="2655754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Mini Project</a:t>
            </a:r>
          </a:p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CFCFD87-FE58-4897-D984-E46E2DC2DE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21388604">
            <a:off x="3100080" y="3715147"/>
            <a:ext cx="2252101" cy="2252208"/>
          </a:xfrm>
        </p:spPr>
        <p:txBody>
          <a:bodyPr/>
          <a:lstStyle/>
          <a:p>
            <a:r>
              <a:rPr lang="en-US" dirty="0"/>
              <a:t>LESSON 2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56C860-21F3-D1FF-A221-B4580EF919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white">
          <a:xfrm rot="21388604">
            <a:off x="3337130" y="4706880"/>
            <a:ext cx="1778000" cy="996950"/>
          </a:xfrm>
        </p:spPr>
        <p:txBody>
          <a:bodyPr/>
          <a:lstStyle/>
          <a:p>
            <a:pPr lvl="0"/>
            <a:r>
              <a:rPr lang="en-US" dirty="0" err="1"/>
              <a:t>Numpy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Arrays, vectorized computation,</a:t>
            </a:r>
          </a:p>
          <a:p>
            <a:pPr lvl="0"/>
            <a:r>
              <a:rPr lang="en-US" dirty="0"/>
              <a:t>Broadcasting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041D5A2-29C2-E95E-A837-75DEA53103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47484" y="3709035"/>
            <a:ext cx="2252101" cy="2252208"/>
          </a:xfrm>
        </p:spPr>
        <p:txBody>
          <a:bodyPr/>
          <a:lstStyle/>
          <a:p>
            <a:r>
              <a:rPr lang="en-US" dirty="0"/>
              <a:t>LESSON 4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ACE8E486-3643-9AD4-B07B-39A02CBBE8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7084534" y="4700768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Matplotlib:</a:t>
            </a:r>
          </a:p>
          <a:p>
            <a:pPr lvl="0"/>
            <a:r>
              <a:rPr lang="en-US" dirty="0"/>
              <a:t>Visualization of Trends, Distributions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E7378F-DDC5-E280-3208-7D5A28F2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417204" y="1502693"/>
            <a:ext cx="1441296" cy="461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379710-FBA6-9898-F44A-1352F6BE8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840669" y="1458281"/>
            <a:ext cx="1211232" cy="5062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2A7F9CB-CB61-28E7-AA16-03DCFEB4C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 rot="299600">
            <a:off x="9243538" y="1480396"/>
            <a:ext cx="1211232" cy="5062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10CE9DC-6B41-FE0C-7122-28180805A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 rot="21233692">
            <a:off x="3722621" y="3518686"/>
            <a:ext cx="879613" cy="4616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7E73402-A7BF-A3F1-1734-3A52890FE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7567710" y="3485125"/>
            <a:ext cx="828804" cy="5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0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BBE81-18EA-F10B-D00E-CCB21EEA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C133-A4CA-23AB-DB0B-E4A88302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B0FA6-E343-98C2-4913-0D0965F074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BEA532-1547-2183-2D16-DC4E47D6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100" y="393646"/>
            <a:ext cx="7986317" cy="6060882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A144908B-9510-056B-D310-39227EB8F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74545"/>
            <a:ext cx="2785877" cy="365125"/>
          </a:xfrm>
        </p:spPr>
        <p:txBody>
          <a:bodyPr/>
          <a:lstStyle/>
          <a:p>
            <a:r>
              <a:rPr lang="en-US" sz="2400" cap="none" dirty="0"/>
              <a:t>https://numpy.org</a:t>
            </a:r>
          </a:p>
        </p:txBody>
      </p:sp>
    </p:spTree>
    <p:extLst>
      <p:ext uri="{BB962C8B-B14F-4D97-AF65-F5344CB8AC3E}">
        <p14:creationId xmlns:p14="http://schemas.microsoft.com/office/powerpoint/2010/main" val="316571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65E34-04F8-C96F-F0C4-C902ECC2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1B860-001C-7601-4DDC-3E98375A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F1AC71-0B49-C8DF-1628-649C6FDE59B8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/>
              <a:t>Introduction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C81F21-B5ED-4164-B00F-0930B702F1B1}"/>
              </a:ext>
            </a:extLst>
          </p:cNvPr>
          <p:cNvSpPr txBox="1"/>
          <p:nvPr/>
        </p:nvSpPr>
        <p:spPr>
          <a:xfrm>
            <a:off x="345674" y="777551"/>
            <a:ext cx="11697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traditional software development, data is handled using lists, loops, and conditionals.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AI/ML, we deal with massive numeric datasets, multi-dimensional arrays, and matrix operations — and that’s where NumPy becomes the foundation.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9E3E7-43BC-21C9-229A-2E89D57F8D5E}"/>
              </a:ext>
            </a:extLst>
          </p:cNvPr>
          <p:cNvSpPr txBox="1"/>
          <p:nvPr/>
        </p:nvSpPr>
        <p:spPr>
          <a:xfrm>
            <a:off x="384319" y="1793214"/>
            <a:ext cx="11697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Install?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pip install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B895B-F552-F2BE-0FE1-24C82F39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0" y="2624844"/>
            <a:ext cx="6363588" cy="3810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D3FCC-691D-9B07-7109-BED9B6B4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962" y="6006691"/>
            <a:ext cx="3724795" cy="428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5A067-736A-2644-4617-76AB28BDD290}"/>
              </a:ext>
            </a:extLst>
          </p:cNvPr>
          <p:cNvSpPr txBox="1"/>
          <p:nvPr/>
        </p:nvSpPr>
        <p:spPr>
          <a:xfrm>
            <a:off x="7217962" y="5456900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200496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96BAF-9351-4498-3484-E226F368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8909BB-0993-9BF3-0EC8-71C78C4A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1FC1BC-78F1-CF79-2BEE-C863BBAC59F3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/>
              <a:t>Introduction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E5CC7-8973-7796-54A5-31E7CD53FD2E}"/>
              </a:ext>
            </a:extLst>
          </p:cNvPr>
          <p:cNvSpPr txBox="1"/>
          <p:nvPr/>
        </p:nvSpPr>
        <p:spPr>
          <a:xfrm>
            <a:off x="345674" y="777551"/>
            <a:ext cx="11697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traditional software development, data is handled using lists, loops, and conditionals.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AI/ML, we deal with massive numeric datasets, multi-dimensional arrays, and matrix operations — and that’s where NumPy becomes the foundation.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36E76-4D72-F1E1-1A5F-5E602C84E50F}"/>
              </a:ext>
            </a:extLst>
          </p:cNvPr>
          <p:cNvSpPr txBox="1"/>
          <p:nvPr/>
        </p:nvSpPr>
        <p:spPr>
          <a:xfrm>
            <a:off x="384319" y="1793214"/>
            <a:ext cx="11697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Install?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pip install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F7CB1-F6C2-CE7E-85E8-BA0B74A2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0" y="2624844"/>
            <a:ext cx="6363588" cy="3810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3655A-C3EF-12D0-5B86-5D78C5588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962" y="6006691"/>
            <a:ext cx="3724795" cy="428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12EF0C-37A3-85A6-7B07-E466C18CE651}"/>
              </a:ext>
            </a:extLst>
          </p:cNvPr>
          <p:cNvSpPr txBox="1"/>
          <p:nvPr/>
        </p:nvSpPr>
        <p:spPr>
          <a:xfrm>
            <a:off x="7217962" y="5456900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5D3F4-6AAE-CADA-4822-29BCA268FAA4}"/>
              </a:ext>
            </a:extLst>
          </p:cNvPr>
          <p:cNvSpPr txBox="1"/>
          <p:nvPr/>
        </p:nvSpPr>
        <p:spPr>
          <a:xfrm>
            <a:off x="6876238" y="2990955"/>
            <a:ext cx="50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🧵 </a:t>
            </a:r>
            <a:r>
              <a:rPr lang="en-US" b="1" dirty="0">
                <a:solidFill>
                  <a:schemeClr val="bg1"/>
                </a:solidFill>
              </a:rPr>
              <a:t>Why Use _ as a Variable Name?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3C396-70B3-2AC4-3833-D1E4185DEAC2}"/>
              </a:ext>
            </a:extLst>
          </p:cNvPr>
          <p:cNvSpPr txBox="1"/>
          <p:nvPr/>
        </p:nvSpPr>
        <p:spPr>
          <a:xfrm>
            <a:off x="6975245" y="3441742"/>
            <a:ext cx="4886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In Python, _ is often used to indicate: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“I don’t care about this value” — it’s temporary or unused.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Cleaner code — avoids cluttering the namespace with unnecessary variable names.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In this case, we’re only interested in timing, not the actual squared values—so _ is a conventional way to say “ignore this result.”</a:t>
            </a:r>
          </a:p>
        </p:txBody>
      </p:sp>
    </p:spTree>
    <p:extLst>
      <p:ext uri="{BB962C8B-B14F-4D97-AF65-F5344CB8AC3E}">
        <p14:creationId xmlns:p14="http://schemas.microsoft.com/office/powerpoint/2010/main" val="272957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E379E-686E-F003-AB38-9A2830E7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E1101-E320-D9FE-AECA-1BCE96BC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24AF7E-D427-A537-C2B6-3F769E9421CC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What Is a Vectorized Operation?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1A7835-79BD-C10C-CD2D-77BFEE0D7EFF}"/>
              </a:ext>
            </a:extLst>
          </p:cNvPr>
          <p:cNvSpPr txBox="1"/>
          <p:nvPr/>
        </p:nvSpPr>
        <p:spPr>
          <a:xfrm>
            <a:off x="345674" y="777551"/>
            <a:ext cx="1169731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vectorized operation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when you apply a mathematical or logical operation directly to an entire array or dataset </a:t>
            </a:r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explicit loops.</a:t>
            </a:r>
          </a:p>
          <a:p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Instead of processing each element one-by-one (like in a `for` loop), NumPy performs the operation on the whole array at once using optimized C code under the hood.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5C05D-F08B-E584-C566-FA5F0ACBD99B}"/>
              </a:ext>
            </a:extLst>
          </p:cNvPr>
          <p:cNvSpPr txBox="1"/>
          <p:nvPr/>
        </p:nvSpPr>
        <p:spPr>
          <a:xfrm>
            <a:off x="2103351" y="210902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F5F3F-BF69-874F-F0A3-ED2F8C29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7" y="2209699"/>
            <a:ext cx="4174684" cy="4355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4EF2A3-43B4-8DF7-D4A5-A9C63DB4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129" y="2188029"/>
            <a:ext cx="6969538" cy="43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81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6A5E9-A7BB-A4E8-6E4E-8F91297F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40635-3B37-98AC-6ACD-EFC0A1C6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A6DD99-5E99-5E7F-A51B-E51A8BF09A3C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Broadcasting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E144CA-6ADF-A0DF-3CDC-5DD76A2F0675}"/>
              </a:ext>
            </a:extLst>
          </p:cNvPr>
          <p:cNvSpPr txBox="1"/>
          <p:nvPr/>
        </p:nvSpPr>
        <p:spPr>
          <a:xfrm>
            <a:off x="345674" y="777551"/>
            <a:ext cx="116973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Broadcasting in NumPy is a powerful mechanism that allows arrays of different shapes to be used together in arithmetic operations. It simplifies code and avoids the need for explicit looping or reshaping.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automatically expands the smaller array across the larger one so that element-wise operations can be performed. This is done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copying data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making it memory-efficient.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812B9-9837-E967-2769-22DEED3E4D03}"/>
              </a:ext>
            </a:extLst>
          </p:cNvPr>
          <p:cNvSpPr txBox="1"/>
          <p:nvPr/>
        </p:nvSpPr>
        <p:spPr>
          <a:xfrm>
            <a:off x="656389" y="1977880"/>
            <a:ext cx="318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Broadcasting Rules: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224C0-4CA7-3223-68CF-D05697CAE74B}"/>
              </a:ext>
            </a:extLst>
          </p:cNvPr>
          <p:cNvSpPr txBox="1"/>
          <p:nvPr/>
        </p:nvSpPr>
        <p:spPr>
          <a:xfrm>
            <a:off x="345674" y="2487445"/>
            <a:ext cx="116973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 compares array shapes element-wise from **right to left**: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dimensions are equal, or one of them is 1, they are compatible.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they are incompatible, broadcasting fails.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091A-06A5-6A97-387F-73C546269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9" y="4206769"/>
            <a:ext cx="4439270" cy="1648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3B47E-C92F-6AC4-F0E1-9913FF540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89" y="6168639"/>
            <a:ext cx="3000794" cy="266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C7BA2A-CF4A-7BD6-457E-0F23D4FE8176}"/>
              </a:ext>
            </a:extLst>
          </p:cNvPr>
          <p:cNvSpPr txBox="1"/>
          <p:nvPr/>
        </p:nvSpPr>
        <p:spPr>
          <a:xfrm>
            <a:off x="4179111" y="6127598"/>
            <a:ext cx="60943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‘b’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broadcast to match the shape of 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‘a’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C3C8C-3BAC-A7D7-3EEB-8BE83998249D}"/>
              </a:ext>
            </a:extLst>
          </p:cNvPr>
          <p:cNvSpPr txBox="1"/>
          <p:nvPr/>
        </p:nvSpPr>
        <p:spPr>
          <a:xfrm>
            <a:off x="728402" y="3626218"/>
            <a:ext cx="318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Adding a Scalar to an array:</a:t>
            </a:r>
          </a:p>
        </p:txBody>
      </p:sp>
    </p:spTree>
    <p:extLst>
      <p:ext uri="{BB962C8B-B14F-4D97-AF65-F5344CB8AC3E}">
        <p14:creationId xmlns:p14="http://schemas.microsoft.com/office/powerpoint/2010/main" val="1583557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AFB4-A0E8-8FE5-1C80-2EE0D60C7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77773B-19D5-FB89-A7F5-F08CE884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0787FB-2FBB-721D-FC32-CEDF33557127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Broadcasting </a:t>
            </a:r>
            <a:r>
              <a:rPr lang="en-US" cap="none" dirty="0" err="1"/>
              <a:t>Contd</a:t>
            </a:r>
            <a:r>
              <a:rPr lang="en-US" cap="none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524E9-CF18-826A-EC65-5309232B242D}"/>
              </a:ext>
            </a:extLst>
          </p:cNvPr>
          <p:cNvSpPr txBox="1"/>
          <p:nvPr/>
        </p:nvSpPr>
        <p:spPr>
          <a:xfrm>
            <a:off x="565745" y="864436"/>
            <a:ext cx="38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Adding a 1D array to a 2D array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B64DC-2A29-136F-5CDB-E1E6AC1B651F}"/>
              </a:ext>
            </a:extLst>
          </p:cNvPr>
          <p:cNvSpPr txBox="1"/>
          <p:nvPr/>
        </p:nvSpPr>
        <p:spPr>
          <a:xfrm>
            <a:off x="3355732" y="3082272"/>
            <a:ext cx="420149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‘b’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broadcast across each row of 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‘a’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3F89F7-8167-8D27-2289-951B8488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9" y="1341685"/>
            <a:ext cx="4601217" cy="1200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03CBE-A451-272F-623E-24D5A8052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88" y="2819315"/>
            <a:ext cx="2538987" cy="7190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0731E1-624B-61E5-B9EF-7E0EA7ACB4BF}"/>
              </a:ext>
            </a:extLst>
          </p:cNvPr>
          <p:cNvSpPr txBox="1"/>
          <p:nvPr/>
        </p:nvSpPr>
        <p:spPr>
          <a:xfrm>
            <a:off x="656388" y="3735708"/>
            <a:ext cx="38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🚫 When Broadcasting Fails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8BC966-22BC-88E3-BFB8-D5C44379C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0" y="4302428"/>
            <a:ext cx="6592220" cy="11717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36F801-C35F-6819-5BDB-689F50B25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80" y="5744944"/>
            <a:ext cx="6925642" cy="590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E922E2-0DFF-F24C-F770-E4623C864564}"/>
              </a:ext>
            </a:extLst>
          </p:cNvPr>
          <p:cNvSpPr txBox="1"/>
          <p:nvPr/>
        </p:nvSpPr>
        <p:spPr>
          <a:xfrm>
            <a:off x="7114363" y="912148"/>
            <a:ext cx="50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📊 Why It Matters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47017-66CA-ACD9-8D20-DD19C03BE778}"/>
              </a:ext>
            </a:extLst>
          </p:cNvPr>
          <p:cNvSpPr txBox="1"/>
          <p:nvPr/>
        </p:nvSpPr>
        <p:spPr>
          <a:xfrm>
            <a:off x="7213370" y="1362935"/>
            <a:ext cx="4886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Broadcasting is essential for: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Vectorized operations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Performance optimization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Cleaner, more readable code</a:t>
            </a:r>
          </a:p>
        </p:txBody>
      </p:sp>
    </p:spTree>
    <p:extLst>
      <p:ext uri="{BB962C8B-B14F-4D97-AF65-F5344CB8AC3E}">
        <p14:creationId xmlns:p14="http://schemas.microsoft.com/office/powerpoint/2010/main" val="84378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1C2F5-8152-DF31-F6A6-F98B76E31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5428F-312F-A9B7-7405-FFEFF28C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6C648C-7A24-7938-C6DC-8EEABDFE1AAF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🤖 </a:t>
            </a:r>
            <a:r>
              <a:rPr lang="en-US" cap="none" dirty="0"/>
              <a:t>AI/ML-Oriented Broadcasting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0C1CF-CEBD-5851-F73C-A89BD0D17158}"/>
              </a:ext>
            </a:extLst>
          </p:cNvPr>
          <p:cNvSpPr txBox="1"/>
          <p:nvPr/>
        </p:nvSpPr>
        <p:spPr>
          <a:xfrm>
            <a:off x="565745" y="864436"/>
            <a:ext cx="533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Feature Scaling (Min-Max Normalization)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6E758-5B35-993C-7D20-4F7C7346B23E}"/>
              </a:ext>
            </a:extLst>
          </p:cNvPr>
          <p:cNvSpPr txBox="1"/>
          <p:nvPr/>
        </p:nvSpPr>
        <p:spPr>
          <a:xfrm>
            <a:off x="3114761" y="3591904"/>
            <a:ext cx="7868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Broadcasting allows subtraction and division across columns without reshaping.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24AED-80AC-BC0D-1A04-5CBCF3A7C4A2}"/>
              </a:ext>
            </a:extLst>
          </p:cNvPr>
          <p:cNvSpPr txBox="1"/>
          <p:nvPr/>
        </p:nvSpPr>
        <p:spPr>
          <a:xfrm>
            <a:off x="672595" y="3065049"/>
            <a:ext cx="38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CA75A3-475F-452E-E8DF-290C7C47F689}"/>
              </a:ext>
            </a:extLst>
          </p:cNvPr>
          <p:cNvSpPr txBox="1"/>
          <p:nvPr/>
        </p:nvSpPr>
        <p:spPr>
          <a:xfrm>
            <a:off x="6096000" y="959797"/>
            <a:ext cx="4886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i="1" dirty="0">
              <a:solidFill>
                <a:schemeClr val="bg1"/>
              </a:solidFill>
            </a:endParaRPr>
          </a:p>
          <a:p>
            <a:r>
              <a:rPr lang="en-US" sz="1600" i="1" dirty="0">
                <a:solidFill>
                  <a:schemeClr val="bg1"/>
                </a:solidFill>
              </a:rPr>
              <a:t>axis=0: deals with operations column-wise (down the rows).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axis=1: deals with operations row-wise (across the columns).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591A1-AA53-F196-97C3-BB93BDCA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5" y="1266081"/>
            <a:ext cx="4528128" cy="1766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B0BEF3-8CEA-8F33-4DA7-BBD728339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13" y="1856603"/>
            <a:ext cx="2719983" cy="1322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8FAFB2-D170-76CC-299B-FDFC3EB4D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808" y="1856604"/>
            <a:ext cx="2719983" cy="13222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2EDBE8-8F6B-963E-221E-D8E3A7A0E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95" y="3466693"/>
            <a:ext cx="2333951" cy="8764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26B6AE-9368-8C83-B024-194AD78A3196}"/>
              </a:ext>
            </a:extLst>
          </p:cNvPr>
          <p:cNvSpPr txBox="1"/>
          <p:nvPr/>
        </p:nvSpPr>
        <p:spPr>
          <a:xfrm>
            <a:off x="672595" y="4386869"/>
            <a:ext cx="533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Adding Bias Term to Each Sample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89A37D-7DDC-635B-805D-4E4F227A4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95" y="4833847"/>
            <a:ext cx="4639322" cy="15527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1AFB03-A404-F7FA-CDE7-9A9C0618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120" y="4833847"/>
            <a:ext cx="2362530" cy="8192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F88225A-E5A2-DD65-52D5-1459A0690688}"/>
              </a:ext>
            </a:extLst>
          </p:cNvPr>
          <p:cNvSpPr txBox="1"/>
          <p:nvPr/>
        </p:nvSpPr>
        <p:spPr>
          <a:xfrm>
            <a:off x="3114761" y="6435375"/>
            <a:ext cx="7868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is broadcast across all samples—no need for loops.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0936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85B7D-E255-6F93-E8D7-2F5E06465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13C1A-80DE-9F28-AFBE-2025B549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873A99-07E0-7E72-79ED-1B93BB041EEA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🤖 </a:t>
            </a:r>
            <a:r>
              <a:rPr lang="en-US" cap="none" dirty="0"/>
              <a:t>AI/ML-Oriented Broadcasting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067D3-238F-16B7-1781-282282484D52}"/>
              </a:ext>
            </a:extLst>
          </p:cNvPr>
          <p:cNvSpPr txBox="1"/>
          <p:nvPr/>
        </p:nvSpPr>
        <p:spPr>
          <a:xfrm>
            <a:off x="565745" y="864436"/>
            <a:ext cx="533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Softmax</a:t>
            </a:r>
            <a:r>
              <a:rPr lang="en-US" b="1" dirty="0">
                <a:solidFill>
                  <a:schemeClr val="bg1"/>
                </a:solidFill>
              </a:rPr>
              <a:t> Activation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DB1F8-C6D9-6E2D-9559-3551B9BAFABB}"/>
              </a:ext>
            </a:extLst>
          </p:cNvPr>
          <p:cNvSpPr txBox="1"/>
          <p:nvPr/>
        </p:nvSpPr>
        <p:spPr>
          <a:xfrm>
            <a:off x="6199536" y="1170234"/>
            <a:ext cx="102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79E83-0E4D-4C17-5635-C1A8C21DCBF9}"/>
              </a:ext>
            </a:extLst>
          </p:cNvPr>
          <p:cNvSpPr txBox="1"/>
          <p:nvPr/>
        </p:nvSpPr>
        <p:spPr>
          <a:xfrm>
            <a:off x="672595" y="2961828"/>
            <a:ext cx="533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Distance Computation (e.g., Euclidean)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A2D570-0319-2A4B-09AB-A4E1F7A7A51D}"/>
              </a:ext>
            </a:extLst>
          </p:cNvPr>
          <p:cNvSpPr txBox="1"/>
          <p:nvPr/>
        </p:nvSpPr>
        <p:spPr>
          <a:xfrm>
            <a:off x="3114761" y="6435375"/>
            <a:ext cx="7868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is broadcast across all samples—no need for loops.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BA6DB-5095-96E7-0600-0B862197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5" y="1244250"/>
            <a:ext cx="5423405" cy="1580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526E5-F149-B9D7-B2CE-33F960587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653" y="1244250"/>
            <a:ext cx="3658111" cy="590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1B957D-8DEE-D521-4B7B-8AFD2A4A2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93" y="3391851"/>
            <a:ext cx="5315692" cy="1590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965F6D-3042-B642-D78A-BB42E74A8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169" y="3720732"/>
            <a:ext cx="5106360" cy="256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C0B70C-7A8B-4820-639E-8D6B2F31CA61}"/>
              </a:ext>
            </a:extLst>
          </p:cNvPr>
          <p:cNvSpPr txBox="1"/>
          <p:nvPr/>
        </p:nvSpPr>
        <p:spPr>
          <a:xfrm>
            <a:off x="6186770" y="3240750"/>
            <a:ext cx="102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3050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9CD03-83EB-FD74-80F7-2A444F1C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0EDD-9301-2FAC-F07B-E2926733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5B3B5-4F8D-36B7-A9F4-DBFB50B9ED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948FE55F-C6AB-034F-8337-FBC7BF427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838" y="5974545"/>
            <a:ext cx="3383518" cy="365125"/>
          </a:xfrm>
        </p:spPr>
        <p:txBody>
          <a:bodyPr/>
          <a:lstStyle/>
          <a:p>
            <a:r>
              <a:rPr lang="en-US" sz="2400" cap="none" dirty="0"/>
              <a:t>https://pandas.pydata.org/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16267-3CF7-6FB7-80FA-301CED54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08" y="413555"/>
            <a:ext cx="7916188" cy="604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4490-C0F9-A3A6-C1DF-9F4C9B45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B5568-1D89-032D-BDD7-3F6D7BAF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796363-7717-B171-B91D-7B122DF47260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What is Pandas?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B2AC6-CB3F-8287-22B4-A83D45C4FC1C}"/>
              </a:ext>
            </a:extLst>
          </p:cNvPr>
          <p:cNvSpPr txBox="1"/>
          <p:nvPr/>
        </p:nvSpPr>
        <p:spPr>
          <a:xfrm>
            <a:off x="527209" y="2484788"/>
            <a:ext cx="116973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 is a powerful Python library for data manipulation and analysis.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Structures: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1D labeled array 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2D labeled table (rows &amp; columns) </a:t>
            </a:r>
          </a:p>
          <a:p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Pandas?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Intuitive syntax 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High performance 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Seamless integration with NumPy, Matplotlib, and scikit-learn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27ECB-F296-B2DA-A556-B012AB75511D}"/>
              </a:ext>
            </a:extLst>
          </p:cNvPr>
          <p:cNvSpPr txBox="1"/>
          <p:nvPr/>
        </p:nvSpPr>
        <p:spPr>
          <a:xfrm>
            <a:off x="527209" y="676877"/>
            <a:ext cx="116973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AI and ML project begins with one thing — **data**.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you’re training a model, building a recommendation system, or analyzing trends, **Pandas** makes it easy to handle complex data with just a few lines of code.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🤔Think of Pandas as “Excel + SQL + Python” — all rolled into one super-efficient library.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4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4C28B-3FAE-D8F9-2ADE-E9D38C6A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0C2C94-A189-38E5-0C77-60800E1A0AFB}"/>
              </a:ext>
            </a:extLst>
          </p:cNvPr>
          <p:cNvSpPr txBox="1">
            <a:spLocks/>
          </p:cNvSpPr>
          <p:nvPr/>
        </p:nvSpPr>
        <p:spPr>
          <a:xfrm>
            <a:off x="355100" y="57499"/>
            <a:ext cx="11319117" cy="86781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/>
              <a:t>Introduction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810DE0-4B16-85E4-F909-A8D00E0101A9}"/>
              </a:ext>
            </a:extLst>
          </p:cNvPr>
          <p:cNvSpPr txBox="1">
            <a:spLocks/>
          </p:cNvSpPr>
          <p:nvPr/>
        </p:nvSpPr>
        <p:spPr>
          <a:xfrm>
            <a:off x="355101" y="793879"/>
            <a:ext cx="11070186" cy="54089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diving into neural networks, model training, or data pipelines, it’s crucial to build a strong foundation in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Python syntax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guide revisits the four essential building blocks every AI/ML developer should master:</a:t>
            </a:r>
          </a:p>
          <a:p>
            <a:pPr algn="l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storing and organizing data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repeating tasks efficiently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reusing logic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statements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controlling program flow</a:t>
            </a:r>
          </a:p>
          <a:p>
            <a:pPr algn="l"/>
            <a:r>
              <a:rPr lang="en-US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28435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AFDC-80E0-6ECD-819D-B7C881DC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731F7-F03C-1626-87C8-B7D6D988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7F4C7B-8FBC-F6A0-701C-D7B2C1846198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What Is </a:t>
            </a:r>
            <a:r>
              <a:rPr lang="en-US" cap="none" dirty="0" err="1"/>
              <a:t>DataFrame</a:t>
            </a:r>
            <a:r>
              <a:rPr lang="en-US" cap="none" dirty="0"/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AB7043-E827-69E5-C22D-F20D4702749D}"/>
              </a:ext>
            </a:extLst>
          </p:cNvPr>
          <p:cNvSpPr txBox="1"/>
          <p:nvPr/>
        </p:nvSpPr>
        <p:spPr>
          <a:xfrm>
            <a:off x="345674" y="777551"/>
            <a:ext cx="1184632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2-dimensional, labeled data structure in Pandas, similar to a spreadsheet or SQL table. It’s the backbone of data preprocessing in AI/ML workflows.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5E79-B91F-B690-29D3-ED760775106A}"/>
              </a:ext>
            </a:extLst>
          </p:cNvPr>
          <p:cNvSpPr txBox="1"/>
          <p:nvPr/>
        </p:nvSpPr>
        <p:spPr>
          <a:xfrm>
            <a:off x="345673" y="1485437"/>
            <a:ext cx="367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🔍 </a:t>
            </a:r>
            <a:r>
              <a:rPr lang="en-IN" b="1" dirty="0">
                <a:solidFill>
                  <a:schemeClr val="bg1"/>
                </a:solidFill>
              </a:rPr>
              <a:t>Key Characteristics: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ABD3E-F81A-6472-EAC4-683920EC35F1}"/>
              </a:ext>
            </a:extLst>
          </p:cNvPr>
          <p:cNvSpPr txBox="1"/>
          <p:nvPr/>
        </p:nvSpPr>
        <p:spPr>
          <a:xfrm>
            <a:off x="345674" y="2116379"/>
            <a:ext cx="118463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Rows- represent individual observations (e.g., patients, transactions, sensor readings).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Columns- represent features or variables (e.g., age, blood pressure, image pixel values).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data types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(numeric, categorical, datetime).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fast, vectorized operations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filtering, transformation, and aggregation.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3979E-C7A5-5372-2FFE-5F40211CC0F0}"/>
              </a:ext>
            </a:extLst>
          </p:cNvPr>
          <p:cNvSpPr txBox="1"/>
          <p:nvPr/>
        </p:nvSpPr>
        <p:spPr>
          <a:xfrm>
            <a:off x="345673" y="3316708"/>
            <a:ext cx="55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🧠 Why </a:t>
            </a:r>
            <a:r>
              <a:rPr lang="en-US" b="1" dirty="0" err="1">
                <a:solidFill>
                  <a:schemeClr val="bg1"/>
                </a:solidFill>
              </a:rPr>
              <a:t>DataFrames</a:t>
            </a:r>
            <a:r>
              <a:rPr lang="en-US" b="1" dirty="0">
                <a:solidFill>
                  <a:schemeClr val="bg1"/>
                </a:solidFill>
              </a:rPr>
              <a:t> Matter in AI/ML</a:t>
            </a:r>
            <a:endParaRPr lang="en-IN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542A14-B68B-449C-29DA-456709D0D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4532"/>
              </p:ext>
            </p:extLst>
          </p:nvPr>
        </p:nvGraphicFramePr>
        <p:xfrm>
          <a:off x="836247" y="3807005"/>
          <a:ext cx="1009636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180">
                  <a:extLst>
                    <a:ext uri="{9D8B030D-6E8A-4147-A177-3AD203B41FA5}">
                      <a16:colId xmlns:a16="http://schemas.microsoft.com/office/drawing/2014/main" val="3320797516"/>
                    </a:ext>
                  </a:extLst>
                </a:gridCol>
                <a:gridCol w="5048180">
                  <a:extLst>
                    <a:ext uri="{9D8B030D-6E8A-4147-A177-3AD203B41FA5}">
                      <a16:colId xmlns:a16="http://schemas.microsoft.com/office/drawing/2014/main" val="148749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Role of </a:t>
                      </a:r>
                      <a:r>
                        <a:rPr lang="en-IN" dirty="0" err="1"/>
                        <a:t>DataFrame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9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Handle missing values, outliers, duplicates efficiently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08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Feature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new features, encode categories, normalize values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3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Exploratory Data Analysis (EDA)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Summarize distributions, correlations, and trends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1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 Input 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relevant features, split train/test sets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50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Post-model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Merge predictions with metadata, visualize results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95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0166F-0F64-3D86-B2F9-B9387EB78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E40C7-36C0-D6A1-452F-9DDEB8FE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C138F-0DEA-6BEC-7DF5-DEF9F2E12DDE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Data Manipulation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AC937A-7081-AFF4-21A1-014C634BC9F6}"/>
              </a:ext>
            </a:extLst>
          </p:cNvPr>
          <p:cNvSpPr txBox="1"/>
          <p:nvPr/>
        </p:nvSpPr>
        <p:spPr>
          <a:xfrm>
            <a:off x="345674" y="783797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 of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A449CC-1812-477A-C178-3B8D1D03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04" y="1311545"/>
            <a:ext cx="4606270" cy="2225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F87B79-F3FD-85BA-30ED-33621B81CD69}"/>
              </a:ext>
            </a:extLst>
          </p:cNvPr>
          <p:cNvSpPr txBox="1"/>
          <p:nvPr/>
        </p:nvSpPr>
        <p:spPr>
          <a:xfrm>
            <a:off x="5311234" y="855571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Attributes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22D7B5-0875-874D-1816-F2623F7B9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347" y="1314861"/>
            <a:ext cx="4029637" cy="2076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4B0C23-264C-076D-F436-665ADCC33112}"/>
              </a:ext>
            </a:extLst>
          </p:cNvPr>
          <p:cNvSpPr txBox="1"/>
          <p:nvPr/>
        </p:nvSpPr>
        <p:spPr>
          <a:xfrm>
            <a:off x="9418584" y="757174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A467BB-14DD-A316-C87C-FE19B69A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584" y="1314861"/>
            <a:ext cx="2753557" cy="26122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69952D-39D1-686D-CC24-599DB6AC3B8D}"/>
              </a:ext>
            </a:extLst>
          </p:cNvPr>
          <p:cNvSpPr txBox="1"/>
          <p:nvPr/>
        </p:nvSpPr>
        <p:spPr>
          <a:xfrm>
            <a:off x="438004" y="3927121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Data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63EF9B-375E-D7D9-0DFB-88EDAC40C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15" y="4422840"/>
            <a:ext cx="2886478" cy="13146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925939-7082-7753-7171-246AFFCE5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835" y="4422840"/>
            <a:ext cx="2325623" cy="1375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D51F80-0370-8108-E34C-596A13530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299" y="4437029"/>
            <a:ext cx="2923279" cy="12025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3927B8-F01E-9D1C-535D-4F44C0870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474" y="4467824"/>
            <a:ext cx="2898732" cy="12025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6ED06C-446F-0044-551E-E706BF3CD7C2}"/>
              </a:ext>
            </a:extLst>
          </p:cNvPr>
          <p:cNvSpPr txBox="1"/>
          <p:nvPr/>
        </p:nvSpPr>
        <p:spPr>
          <a:xfrm>
            <a:off x="3487125" y="3938552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New Column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C66E50-4C71-4224-20A3-4F2D2BDD0AB6}"/>
              </a:ext>
            </a:extLst>
          </p:cNvPr>
          <p:cNvSpPr txBox="1"/>
          <p:nvPr/>
        </p:nvSpPr>
        <p:spPr>
          <a:xfrm>
            <a:off x="5990980" y="3927121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Rename Column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55A4E5-8300-C76D-9C36-9AA1F986AABC}"/>
              </a:ext>
            </a:extLst>
          </p:cNvPr>
          <p:cNvSpPr txBox="1"/>
          <p:nvPr/>
        </p:nvSpPr>
        <p:spPr>
          <a:xfrm>
            <a:off x="9064817" y="4029585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Sorting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2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44B44-7583-82E1-3F0B-96190969E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C79F-A323-1B95-6B10-F0B465AC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Four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7E52-5EEF-5B38-04B1-7A2463F94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6D2B77F-CDD9-508A-35B4-EB3F3B782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838" y="5974545"/>
            <a:ext cx="3383518" cy="365125"/>
          </a:xfrm>
        </p:spPr>
        <p:txBody>
          <a:bodyPr/>
          <a:lstStyle/>
          <a:p>
            <a:r>
              <a:rPr lang="en-US" sz="2400" cap="none" dirty="0"/>
              <a:t>https://matplotlib.org/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7620-974A-6F9E-75DE-6C62DABF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150" y="420494"/>
            <a:ext cx="7948442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61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6A0DD-C184-24B1-59E6-34B84377B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A9075-AB7E-53B6-AD2F-155733B6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564253-8016-5B8E-9C13-F462118D5300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🧠 </a:t>
            </a:r>
            <a:r>
              <a:rPr lang="en-US" cap="none" dirty="0"/>
              <a:t>Introduction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B7531-B973-1B76-D220-140A26583DBC}"/>
              </a:ext>
            </a:extLst>
          </p:cNvPr>
          <p:cNvSpPr txBox="1"/>
          <p:nvPr/>
        </p:nvSpPr>
        <p:spPr>
          <a:xfrm>
            <a:off x="345674" y="777551"/>
            <a:ext cx="116973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AI and Machine Learning, visualizing data is as important as training models.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you write a single line of ML code, you must see the data — its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That’s where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comes in.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C2896-DC91-FD96-463B-A82D6C9EC60B}"/>
              </a:ext>
            </a:extLst>
          </p:cNvPr>
          <p:cNvSpPr txBox="1"/>
          <p:nvPr/>
        </p:nvSpPr>
        <p:spPr>
          <a:xfrm>
            <a:off x="6516827" y="1977880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E68D4-63B7-EA0F-8E1F-2EB61779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0" y="2162546"/>
            <a:ext cx="5231955" cy="3032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3B520-8CEA-89BF-11E3-232779680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32" y="2295877"/>
            <a:ext cx="4154522" cy="364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8DA5C-97CD-A350-5FA2-5C84E2DE6263}"/>
              </a:ext>
            </a:extLst>
          </p:cNvPr>
          <p:cNvSpPr txBox="1"/>
          <p:nvPr/>
        </p:nvSpPr>
        <p:spPr>
          <a:xfrm>
            <a:off x="422503" y="6080449"/>
            <a:ext cx="1176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Use Case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Visualize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metrics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(e.g., loss vs epochs) or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trends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(e.g., salary vs experience).</a:t>
            </a:r>
          </a:p>
        </p:txBody>
      </p:sp>
    </p:spTree>
    <p:extLst>
      <p:ext uri="{BB962C8B-B14F-4D97-AF65-F5344CB8AC3E}">
        <p14:creationId xmlns:p14="http://schemas.microsoft.com/office/powerpoint/2010/main" val="765593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91811-0232-8CA7-6BFA-A4838CFB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EE249-4071-52CC-689F-1B25F62F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4CA2E3-E5A5-405F-776C-2AC19ED38086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🧠 </a:t>
            </a:r>
            <a:r>
              <a:rPr lang="en-US" cap="none" dirty="0"/>
              <a:t>Introduction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726E4-28A9-FA02-8D88-C5D36FFA580D}"/>
              </a:ext>
            </a:extLst>
          </p:cNvPr>
          <p:cNvSpPr txBox="1"/>
          <p:nvPr/>
        </p:nvSpPr>
        <p:spPr>
          <a:xfrm>
            <a:off x="345674" y="777551"/>
            <a:ext cx="11697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Customizing the Plot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966C7-6D11-697D-3517-5B5B17D8243D}"/>
              </a:ext>
            </a:extLst>
          </p:cNvPr>
          <p:cNvSpPr txBox="1"/>
          <p:nvPr/>
        </p:nvSpPr>
        <p:spPr>
          <a:xfrm>
            <a:off x="7632194" y="716878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02A35-8DA6-0CE5-A5A8-18E01A63D934}"/>
              </a:ext>
            </a:extLst>
          </p:cNvPr>
          <p:cNvSpPr txBox="1"/>
          <p:nvPr/>
        </p:nvSpPr>
        <p:spPr>
          <a:xfrm>
            <a:off x="422503" y="6080449"/>
            <a:ext cx="1176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Tip: Always label axes and use grids — your future self (and your data science team) will thank you!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44604-D36A-9A04-59E5-C72F74F43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335" y="1216779"/>
            <a:ext cx="4516263" cy="3475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6E610-DBE8-2E9C-AB14-01D1A504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1216779"/>
            <a:ext cx="6929845" cy="25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03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66B84-C458-3C27-ACFB-79F2907B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71FE88-0C44-CD22-AAE5-38E934B4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E941DD-630A-E492-1EA3-2B5CAADEB309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Trends Over Time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14569B-7C1E-924E-512A-2EED88EDFF50}"/>
              </a:ext>
            </a:extLst>
          </p:cNvPr>
          <p:cNvSpPr txBox="1"/>
          <p:nvPr/>
        </p:nvSpPr>
        <p:spPr>
          <a:xfrm>
            <a:off x="345674" y="777551"/>
            <a:ext cx="11697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Plot for Time-Series Data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FC892-0D13-A2B0-E648-483AE2188E87}"/>
              </a:ext>
            </a:extLst>
          </p:cNvPr>
          <p:cNvSpPr txBox="1"/>
          <p:nvPr/>
        </p:nvSpPr>
        <p:spPr>
          <a:xfrm>
            <a:off x="6329965" y="762162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914E7-9BF9-95EC-5DC5-D4781F39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3" y="1325230"/>
            <a:ext cx="5439534" cy="366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DBFF1-72B7-56A2-4EA5-C84516570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965" y="1286905"/>
            <a:ext cx="4790131" cy="3696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077438-3555-79D0-A07C-7F326EF7C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03" y="5201992"/>
            <a:ext cx="1781424" cy="1390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B2150B-5465-CED3-4919-D6246A856FCD}"/>
              </a:ext>
            </a:extLst>
          </p:cNvPr>
          <p:cNvSpPr txBox="1"/>
          <p:nvPr/>
        </p:nvSpPr>
        <p:spPr>
          <a:xfrm>
            <a:off x="2203927" y="5297249"/>
            <a:ext cx="964394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Insight: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plots help identify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seasonality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patterns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drift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datasets (e.g., model accuracy or stock price changes).</a:t>
            </a:r>
          </a:p>
        </p:txBody>
      </p:sp>
    </p:spTree>
    <p:extLst>
      <p:ext uri="{BB962C8B-B14F-4D97-AF65-F5344CB8AC3E}">
        <p14:creationId xmlns:p14="http://schemas.microsoft.com/office/powerpoint/2010/main" val="2021435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2AAC8-4887-7DEB-C84A-1C0F6B6D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F8DCA-7E74-B040-6E1D-E71A4ACD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FC7425-90E9-0895-20E8-D48EB4B7EAB4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Trends Over Time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11DAF-1FD0-9897-D60A-2F9F6730DAEF}"/>
              </a:ext>
            </a:extLst>
          </p:cNvPr>
          <p:cNvSpPr txBox="1"/>
          <p:nvPr/>
        </p:nvSpPr>
        <p:spPr>
          <a:xfrm>
            <a:off x="345674" y="777551"/>
            <a:ext cx="11697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 multiple features together: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4D81A-82CB-2ABB-3810-E1F6274D799E}"/>
              </a:ext>
            </a:extLst>
          </p:cNvPr>
          <p:cNvSpPr txBox="1"/>
          <p:nvPr/>
        </p:nvSpPr>
        <p:spPr>
          <a:xfrm>
            <a:off x="6329965" y="762162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D0FF8-96C0-82AB-5A4A-04F486B82DBE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visualize multiple model metrics — e.g., training accuracy vs validation accuracy over epochs.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40B82-D92F-1801-5CDC-E448B08B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5" y="1329954"/>
            <a:ext cx="4894342" cy="3662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70CB6-1B4B-A8DC-8463-05A9F47CB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1329954"/>
            <a:ext cx="5858648" cy="326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39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31F7A-AB2E-6DE0-517C-9551910A7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A8FA2-5075-FD52-85BF-D1F1136D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A3A72-6949-4498-32A3-DCDC9F87E42A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Distributions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4C83B5-DCF2-F7F4-A542-D44358A96047}"/>
              </a:ext>
            </a:extLst>
          </p:cNvPr>
          <p:cNvSpPr txBox="1"/>
          <p:nvPr/>
        </p:nvSpPr>
        <p:spPr>
          <a:xfrm>
            <a:off x="345674" y="777551"/>
            <a:ext cx="11697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plots help you understand how data is spread — a crucial step before feeding it into models.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F8412-C8FE-47D1-7195-6CD903FC2151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05429-DE17-FFBA-50E4-9530782EB9EF}"/>
              </a:ext>
            </a:extLst>
          </p:cNvPr>
          <p:cNvSpPr txBox="1"/>
          <p:nvPr/>
        </p:nvSpPr>
        <p:spPr>
          <a:xfrm>
            <a:off x="345674" y="5811482"/>
            <a:ext cx="113614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AI/ML Insight: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Histograms reveal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skewness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imbalance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crucial for preprocessing (normalization, scaling).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271D1-79DC-A1FC-CB6E-00834DE8CE62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6B70B-31EB-D0D9-0D79-C6EDC085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89" y="1763727"/>
            <a:ext cx="5099205" cy="3850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F8969-7012-9A46-C123-0E23CC02B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6" y="1753800"/>
            <a:ext cx="5973009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66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58092-3E5F-7F23-CA6A-8760177B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DCB64-AC67-F2A5-813E-288A4C25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2E1927-1129-F56C-F0FE-FB891C6B6179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2CE2-1972-77E7-240C-7C5D6EEDD19A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E2C6D-D63A-15DD-9DCC-F380E2C8F8C6}"/>
              </a:ext>
            </a:extLst>
          </p:cNvPr>
          <p:cNvSpPr txBox="1"/>
          <p:nvPr/>
        </p:nvSpPr>
        <p:spPr>
          <a:xfrm>
            <a:off x="345674" y="5811482"/>
            <a:ext cx="113614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feature distributions across different target classes — e.g., customers who churned vs retained.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8DA60-3F1E-384D-03B1-0E629C5E32E4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Distributions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E55C2-E2DA-48A5-37B6-4B63811D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04" y="1792297"/>
            <a:ext cx="4939886" cy="379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9A14A-9C52-61B7-8098-506441B4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1789908"/>
            <a:ext cx="6123475" cy="27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11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194AC-C1E3-B9F1-3A8B-D02EA99C8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8783C-67EE-1477-947B-23BEBECB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21283D-08BB-2BE4-3268-AC942730A2C6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B4607-58F0-7C15-9CDB-43A2BED335B7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08DB8-74CB-703F-A107-C6ED7DEFB510}"/>
              </a:ext>
            </a:extLst>
          </p:cNvPr>
          <p:cNvSpPr txBox="1"/>
          <p:nvPr/>
        </p:nvSpPr>
        <p:spPr>
          <a:xfrm>
            <a:off x="345674" y="5811482"/>
            <a:ext cx="113614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Insight: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plots approximate the **probability distribution function (PDF)** — used in anomaly detection and Bayesian models.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CD4FB-8E76-439E-C0DC-0A434F9AC9BF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D70BC-B7F4-C2DC-BA2C-1200E835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03" y="1677287"/>
            <a:ext cx="5294196" cy="3133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65BDC-A87F-6800-393B-4B5239738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1722082"/>
            <a:ext cx="6095319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5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A1A1-6802-3BA3-269C-AFECEB588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285FB-0642-5AFF-D82C-A2049E39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C517F1-0E06-504A-D5E8-BFC1B113A80C}"/>
              </a:ext>
            </a:extLst>
          </p:cNvPr>
          <p:cNvSpPr txBox="1">
            <a:spLocks/>
          </p:cNvSpPr>
          <p:nvPr/>
        </p:nvSpPr>
        <p:spPr>
          <a:xfrm>
            <a:off x="395926" y="110503"/>
            <a:ext cx="11250010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Data Types &amp; Variables</a:t>
            </a:r>
            <a:endParaRPr lang="en-US" cap="non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01F8A49-47B0-C21D-5994-2BE00776DA85}"/>
              </a:ext>
            </a:extLst>
          </p:cNvPr>
          <p:cNvSpPr txBox="1">
            <a:spLocks/>
          </p:cNvSpPr>
          <p:nvPr/>
        </p:nvSpPr>
        <p:spPr>
          <a:xfrm>
            <a:off x="251432" y="810705"/>
            <a:ext cx="11070186" cy="1601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dynamically typed. Variables are just references to objects. We'll focus on the core data structures used in data science.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int, float, str, bool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list, tuple,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set</a:t>
            </a:r>
          </a:p>
          <a:p>
            <a:pPr algn="l"/>
            <a:r>
              <a:rPr lang="en-US" i="1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A9EFA-44AA-8969-B87C-C0D05B14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5" y="2762053"/>
            <a:ext cx="5094383" cy="311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A63DA-3B40-B193-524D-B7F1B7B931E1}"/>
              </a:ext>
            </a:extLst>
          </p:cNvPr>
          <p:cNvSpPr txBox="1"/>
          <p:nvPr/>
        </p:nvSpPr>
        <p:spPr>
          <a:xfrm>
            <a:off x="418799" y="6077427"/>
            <a:ext cx="8934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 tip: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descriptive names that reflect your data or model parameter.</a:t>
            </a:r>
            <a:endParaRPr lang="en-IN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92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0F790-B0D4-D22E-FBB2-4BAD98D2C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D4BAE-B338-7296-0A20-431F2B64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9B60A-218B-3BCE-9CB4-FD15C7A67139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F5BA2-5496-F3D2-4E97-20FB610FA09C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ACA37-5741-59BC-4786-59CDA140598F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Use Case: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plots are great for comparing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counts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classification datasets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3A73B-D001-4448-A924-B2101B861A99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Features with Bar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48D8E-A419-BDB0-8648-C36D39DE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847" y="1817899"/>
            <a:ext cx="4868248" cy="3814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863B0-F6A0-BA96-0085-D94FEF592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5" y="1817899"/>
            <a:ext cx="5333091" cy="32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55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34EA2-B3B2-93E6-C717-916ADEA2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0D139-A2F1-AB25-9182-F2FAB35F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1949F0-AEB3-8BA8-B582-58010189D440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3C287-73DE-61B4-5456-0F424E3A2997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DF6E8-E7A4-14A9-653B-588CC351D80F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Use Case: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plots are great for comparing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counts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classification datasets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43A22-C257-1B8D-F52A-1A020FA944D5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Bars &amp; Custom Colors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C4A89-5ECF-EB0F-50BA-023AD179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03" y="1758461"/>
            <a:ext cx="4691881" cy="3633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2A328C-3FA8-B074-53DE-FF414C683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99" y="1791539"/>
            <a:ext cx="5793476" cy="36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1575-45CA-02B1-312E-9FAC0D7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39B82-4022-C221-E2FF-43FB7D51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42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6C6B65-AB00-D388-FB79-69445AFF1069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4B1A2-D6D2-3CB6-0642-FB3F48F9CE98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3CEB7-1498-04BC-6012-DC8C5B840023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This visualization is used frequently in ML reports to compare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across multiple metrics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1071C-43BD-8FF3-44A2-8FC6A0ABFFC1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Grouped Bars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4EB27-765F-C41E-8D33-73972104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368" y="1849771"/>
            <a:ext cx="5415505" cy="367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1FA546-1A2A-A343-CB8F-5EAEDC5B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2" y="1849770"/>
            <a:ext cx="5759135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8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4C224-6044-EC31-05C9-F15D8C7E9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916C7-E29C-27F6-D58E-22818D4F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C16864-3483-953B-E275-E30B2A7B068D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6DE31-82E4-9BDB-1108-89ED497112AE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A98A1-0247-F0E5-7CAD-A03AC246D017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Used for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correlation analysis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helping detect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non-linear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relationships in regression problems.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EA1FA-F6B7-4140-45D7-6B0B925ADC3B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Scattered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ACEF1-42CE-ECEA-EAAC-1AED1434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03" y="1680974"/>
            <a:ext cx="5071098" cy="3875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A581C-F290-4CF6-8F12-B609E66BF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9" y="1697432"/>
            <a:ext cx="5353797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0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089F-6B14-FC58-DF2E-BE67EFFF5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FF234-52D7-EF49-3EA6-66BFE7C0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B41C97-FB31-137C-8A9E-D7AEB5C4D296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06D75-D18C-06C2-2B04-3BB188EA238F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38052-898E-F58E-2325-98F1E791F3D8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Used for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correlation analysis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helping detect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non-linear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relationships in regression problems.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97C75-5C67-A8F4-10DB-D15598C447C2}"/>
              </a:ext>
            </a:extLst>
          </p:cNvPr>
          <p:cNvSpPr txBox="1"/>
          <p:nvPr/>
        </p:nvSpPr>
        <p:spPr>
          <a:xfrm>
            <a:off x="508301" y="1031649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 Plot- Detecting Outlier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A819-8346-7B7A-FC06-57B7C580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12" y="1921663"/>
            <a:ext cx="4564525" cy="3535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105B0E-0D9F-CAD4-F4C5-C65599A64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01" y="1920442"/>
            <a:ext cx="5496931" cy="292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17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F0A9F-3906-1B1E-0972-AF520118C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683F-E05B-1C44-1812-F8C45109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2165C0-FA75-17CE-E300-70AA7F7C6A61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Visualizing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3B982-0DD8-1686-3935-BE22038696FA}"/>
              </a:ext>
            </a:extLst>
          </p:cNvPr>
          <p:cNvSpPr txBox="1"/>
          <p:nvPr/>
        </p:nvSpPr>
        <p:spPr>
          <a:xfrm>
            <a:off x="410669" y="3223783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331FC-BE6E-3ACE-0881-55A91AC3397E}"/>
              </a:ext>
            </a:extLst>
          </p:cNvPr>
          <p:cNvSpPr txBox="1"/>
          <p:nvPr/>
        </p:nvSpPr>
        <p:spPr>
          <a:xfrm>
            <a:off x="257136" y="6351520"/>
            <a:ext cx="1189417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Boxplots are perfect for detecting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numeric columns before normalization e.g., salary or transaction amounts.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647C1-1224-D7C3-3347-FC0C7FFCFD4B}"/>
              </a:ext>
            </a:extLst>
          </p:cNvPr>
          <p:cNvSpPr txBox="1"/>
          <p:nvPr/>
        </p:nvSpPr>
        <p:spPr>
          <a:xfrm>
            <a:off x="345674" y="67687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 Plot- Detecting Outlier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AF674-87E3-7DC5-B019-4784FD4C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6" y="3657355"/>
            <a:ext cx="3665064" cy="2713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BB2AC-98FB-DB27-8795-3CDB7C2F9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69" y="1090053"/>
            <a:ext cx="5793556" cy="2154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9FF08A-A864-ED73-FF30-3FF175191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458" y="1095755"/>
            <a:ext cx="5121333" cy="5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44EE-CADF-6822-9F5D-AD53FFD68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8F9-C47F-50EB-9DC1-6084839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281BED-3F97-DE0C-6E5D-822451AF5E03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F66F9-96D9-74E1-D25F-B30AFFB01550}"/>
              </a:ext>
            </a:extLst>
          </p:cNvPr>
          <p:cNvSpPr txBox="1"/>
          <p:nvPr/>
        </p:nvSpPr>
        <p:spPr>
          <a:xfrm>
            <a:off x="585037" y="4182087"/>
            <a:ext cx="7439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models don’t talk — their data visualizations do.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AF146-EBE2-EEC7-E52B-854880F2A68C}"/>
              </a:ext>
            </a:extLst>
          </p:cNvPr>
          <p:cNvSpPr txBox="1"/>
          <p:nvPr/>
        </p:nvSpPr>
        <p:spPr>
          <a:xfrm>
            <a:off x="546641" y="817551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Visualization Matters in AI/ML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9C54D5-E687-8DE2-4F5F-57B409E2B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179732"/>
              </p:ext>
            </p:extLst>
          </p:nvPr>
        </p:nvGraphicFramePr>
        <p:xfrm>
          <a:off x="585037" y="1316962"/>
          <a:ext cx="93226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546">
                  <a:extLst>
                    <a:ext uri="{9D8B030D-6E8A-4147-A177-3AD203B41FA5}">
                      <a16:colId xmlns:a16="http://schemas.microsoft.com/office/drawing/2014/main" val="1802101579"/>
                    </a:ext>
                  </a:extLst>
                </a:gridCol>
                <a:gridCol w="3107546">
                  <a:extLst>
                    <a:ext uri="{9D8B030D-6E8A-4147-A177-3AD203B41FA5}">
                      <a16:colId xmlns:a16="http://schemas.microsoft.com/office/drawing/2014/main" val="950534359"/>
                    </a:ext>
                  </a:extLst>
                </a:gridCol>
                <a:gridCol w="3107546">
                  <a:extLst>
                    <a:ext uri="{9D8B030D-6E8A-4147-A177-3AD203B41FA5}">
                      <a16:colId xmlns:a16="http://schemas.microsoft.com/office/drawing/2014/main" val="1701603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Visualization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 Use Case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7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Line Plot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change over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Training trends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Histogram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data distribution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skewness/ outliers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16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Bar Chart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 categorical values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importance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45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Scatter Plot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correlation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 analysis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14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Box Plot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anomalies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Outlier detection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764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126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02390-F8EA-C98B-CA95-C2132AB7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743C7-650E-E167-34C3-96F8469C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0F1138-8B00-0A1B-7A50-D12F3400C2CE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</a:t>
            </a:r>
            <a:r>
              <a:rPr lang="en-US" cap="none" dirty="0"/>
              <a:t>Exploratory Data Analysis (EDA)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5BC4D-0F7F-CDDC-B04A-E41BB3C63BA6}"/>
              </a:ext>
            </a:extLst>
          </p:cNvPr>
          <p:cNvSpPr txBox="1"/>
          <p:nvPr/>
        </p:nvSpPr>
        <p:spPr>
          <a:xfrm>
            <a:off x="603654" y="817551"/>
            <a:ext cx="420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🧠What is EDA?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EEC79-467E-93D3-9D89-711AAE6ED492}"/>
              </a:ext>
            </a:extLst>
          </p:cNvPr>
          <p:cNvSpPr txBox="1"/>
          <p:nvPr/>
        </p:nvSpPr>
        <p:spPr>
          <a:xfrm>
            <a:off x="603654" y="1240018"/>
            <a:ext cx="1184632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any machine learning model can learn patterns, you must understand your data.</a:t>
            </a:r>
          </a:p>
          <a:p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is the process of: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dataset’s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and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values, outliers, and inconsistencies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patterns, distributions, and correlations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099A7-656B-2E6C-0AB9-B83CD6AE93CD}"/>
              </a:ext>
            </a:extLst>
          </p:cNvPr>
          <p:cNvSpPr txBox="1"/>
          <p:nvPr/>
        </p:nvSpPr>
        <p:spPr>
          <a:xfrm>
            <a:off x="345674" y="3403597"/>
            <a:ext cx="118076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is how developers turn raw data into meaningful insights — before any model training begins</a:t>
            </a:r>
            <a:endParaRPr lang="en-IN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156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81" y="658762"/>
            <a:ext cx="6351638" cy="520124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D45BE16D-C734-39D9-31F9-204C6D152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4880" y="4748981"/>
            <a:ext cx="3434141" cy="845574"/>
          </a:xfrm>
        </p:spPr>
        <p:txBody>
          <a:bodyPr/>
          <a:lstStyle/>
          <a:p>
            <a:r>
              <a:rPr lang="en-US" dirty="0"/>
              <a:t>Kirti Swagat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BE44-52CB-1E62-063D-1F7B3B12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34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8D619-26F0-113C-3E15-0A92A9E6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2B79C-6F1E-F974-5327-CE46ECC2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0BF979-F395-AF21-2F7D-C9AFE265F6FA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Loops- Automate Repetition</a:t>
            </a:r>
            <a:endParaRPr lang="en-US" cap="non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6C809C2-BAB9-47DE-EED7-3751CC9150DE}"/>
              </a:ext>
            </a:extLst>
          </p:cNvPr>
          <p:cNvSpPr txBox="1">
            <a:spLocks/>
          </p:cNvSpPr>
          <p:nvPr/>
        </p:nvSpPr>
        <p:spPr>
          <a:xfrm>
            <a:off x="251432" y="669754"/>
            <a:ext cx="11070186" cy="8479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In machine learning, loops are the backbone of </a:t>
            </a:r>
            <a:r>
              <a:rPr lang="en-US" sz="1800" b="1" dirty="0"/>
              <a:t>training iterations</a:t>
            </a:r>
            <a:r>
              <a:rPr lang="en-US" sz="1800" dirty="0"/>
              <a:t> and </a:t>
            </a:r>
            <a:r>
              <a:rPr lang="en-US" sz="1800" b="1" dirty="0"/>
              <a:t>data preprocessing</a:t>
            </a:r>
            <a:r>
              <a:rPr lang="en-US" sz="18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Python provides two main loop constructs: </a:t>
            </a:r>
            <a:r>
              <a:rPr lang="en-US" sz="1800" b="1" dirty="0"/>
              <a:t>for</a:t>
            </a:r>
            <a:r>
              <a:rPr lang="en-US" sz="1800" dirty="0"/>
              <a:t> and </a:t>
            </a:r>
            <a:r>
              <a:rPr lang="en-US" sz="1800" b="1" dirty="0"/>
              <a:t>while</a:t>
            </a:r>
            <a:endParaRPr lang="en-US" sz="1200" b="1" dirty="0"/>
          </a:p>
          <a:p>
            <a:pPr algn="l"/>
            <a:r>
              <a:rPr lang="en-US" i="1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6E100-C1B1-687B-0362-1FEDB2F2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5" y="1517715"/>
            <a:ext cx="4886931" cy="847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EE5480-6316-ADD6-90A0-E6266F1C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936" y="1426676"/>
            <a:ext cx="3829584" cy="144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B7DA42-69CA-64CB-DAC7-E90371381D2D}"/>
              </a:ext>
            </a:extLst>
          </p:cNvPr>
          <p:cNvSpPr txBox="1"/>
          <p:nvPr/>
        </p:nvSpPr>
        <p:spPr>
          <a:xfrm>
            <a:off x="5591666" y="1781345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B44AF9-580B-089B-038F-BC3C1EEFDF04}"/>
              </a:ext>
            </a:extLst>
          </p:cNvPr>
          <p:cNvSpPr txBox="1"/>
          <p:nvPr/>
        </p:nvSpPr>
        <p:spPr>
          <a:xfrm>
            <a:off x="559324" y="2951041"/>
            <a:ext cx="553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loop is common in model training: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98D177-23BF-0713-6AE0-E5B8BE5A8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65" y="3303782"/>
            <a:ext cx="4886932" cy="2705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F204FD-A938-E48D-0CCE-5BA516F806ED}"/>
              </a:ext>
            </a:extLst>
          </p:cNvPr>
          <p:cNvSpPr txBox="1"/>
          <p:nvPr/>
        </p:nvSpPr>
        <p:spPr>
          <a:xfrm>
            <a:off x="5591666" y="419158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2D900E-7D25-F333-F93A-8B4B541CE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936" y="3231857"/>
            <a:ext cx="3249027" cy="28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4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94ADB-A1BF-9B79-15C5-C5F7D9317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00D8E8-D8F1-C195-3E2B-A25CDE50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775EF0-92F2-2CB9-76CF-5A59B48350CE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 err="1"/>
              <a:t>Contd</a:t>
            </a:r>
            <a:r>
              <a:rPr lang="en-IN" cap="none" dirty="0"/>
              <a:t>…</a:t>
            </a:r>
            <a:endParaRPr lang="en-US" cap="non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B5F1CE4-A9C9-0727-304C-39EDDEBC7A10}"/>
              </a:ext>
            </a:extLst>
          </p:cNvPr>
          <p:cNvSpPr txBox="1">
            <a:spLocks/>
          </p:cNvSpPr>
          <p:nvPr/>
        </p:nvSpPr>
        <p:spPr>
          <a:xfrm>
            <a:off x="251432" y="669754"/>
            <a:ext cx="8110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While Loop – run until a condition breaks </a:t>
            </a:r>
            <a:endParaRPr lang="en-US" sz="1200" b="1" dirty="0"/>
          </a:p>
          <a:p>
            <a:pPr algn="l"/>
            <a:r>
              <a:rPr lang="en-US" i="1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89EA-C49A-A629-5191-9B457D024EF0}"/>
              </a:ext>
            </a:extLst>
          </p:cNvPr>
          <p:cNvSpPr txBox="1"/>
          <p:nvPr/>
        </p:nvSpPr>
        <p:spPr>
          <a:xfrm>
            <a:off x="476503" y="2768136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B78C8-11CC-E8C9-F069-1B157697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3" y="1110641"/>
            <a:ext cx="7508000" cy="1432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ED2F5-E39B-6CFD-4AAF-C4DF01D0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3" y="3362008"/>
            <a:ext cx="5287113" cy="1724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F0632-F5BE-B6CD-D01D-5E7D64B35027}"/>
              </a:ext>
            </a:extLst>
          </p:cNvPr>
          <p:cNvSpPr txBox="1"/>
          <p:nvPr/>
        </p:nvSpPr>
        <p:spPr>
          <a:xfrm>
            <a:off x="479375" y="5258355"/>
            <a:ext cx="11233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dirty="0">
                <a:solidFill>
                  <a:schemeClr val="bg1"/>
                </a:solidFill>
              </a:rPr>
              <a:t>Pro tip: Prefer for loops when you know the number of iterations; use while loops when the exit condition depends on runtime logic.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7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A89D9-5516-3D60-FA35-1153984B4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A3425-231A-F9FC-AA42-D017ED54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6B140D-76BA-5F8D-D84B-E50A8171CAA1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Function – Reuse Logic, Reduce Errors</a:t>
            </a:r>
            <a:endParaRPr lang="en-US" cap="non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2525EDD-3FA9-DB41-1FAA-224F13D06A4E}"/>
              </a:ext>
            </a:extLst>
          </p:cNvPr>
          <p:cNvSpPr txBox="1">
            <a:spLocks/>
          </p:cNvSpPr>
          <p:nvPr/>
        </p:nvSpPr>
        <p:spPr>
          <a:xfrm>
            <a:off x="251432" y="623586"/>
            <a:ext cx="11233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Functions help modularize repetitive tasks like </a:t>
            </a:r>
            <a:r>
              <a:rPr lang="en-US" sz="1800" b="1" dirty="0"/>
              <a:t>data cleaning</a:t>
            </a:r>
            <a:r>
              <a:rPr lang="en-US" sz="1800" dirty="0"/>
              <a:t>, </a:t>
            </a:r>
            <a:r>
              <a:rPr lang="en-US" sz="1800" b="1" dirty="0"/>
              <a:t>model evaluation</a:t>
            </a:r>
            <a:r>
              <a:rPr lang="en-US" sz="1800" dirty="0"/>
              <a:t>, or </a:t>
            </a:r>
            <a:r>
              <a:rPr lang="en-US" sz="1800" b="1" dirty="0"/>
              <a:t>metric calculation</a:t>
            </a:r>
            <a:r>
              <a:rPr lang="en-US" sz="1800" dirty="0"/>
              <a:t>.</a:t>
            </a:r>
            <a:r>
              <a:rPr lang="en-US" i="1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AA52F3-CE62-FBB5-C5DE-3FFF440456D3}"/>
              </a:ext>
            </a:extLst>
          </p:cNvPr>
          <p:cNvSpPr txBox="1"/>
          <p:nvPr/>
        </p:nvSpPr>
        <p:spPr>
          <a:xfrm>
            <a:off x="647395" y="273733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6405D-5A32-2607-F861-7D582FB5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" y="1354405"/>
            <a:ext cx="8202170" cy="130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23374-DEDA-331A-4122-93B4C92B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95" y="3184488"/>
            <a:ext cx="6449325" cy="314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297450-0A57-34D2-D99B-601A1F5EE5FB}"/>
              </a:ext>
            </a:extLst>
          </p:cNvPr>
          <p:cNvSpPr txBox="1"/>
          <p:nvPr/>
        </p:nvSpPr>
        <p:spPr>
          <a:xfrm>
            <a:off x="571195" y="950055"/>
            <a:ext cx="26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Basic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C912A-39FD-2DDB-7F0A-A875E3372BCD}"/>
              </a:ext>
            </a:extLst>
          </p:cNvPr>
          <p:cNvSpPr txBox="1"/>
          <p:nvPr/>
        </p:nvSpPr>
        <p:spPr>
          <a:xfrm>
            <a:off x="571194" y="3654501"/>
            <a:ext cx="42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Function with Return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16EF3E-A476-8BCD-60BF-6EF7C4F7B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95" y="4046693"/>
            <a:ext cx="5448605" cy="1599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0B9652-D6BE-B1D8-36A4-7110F75D5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95" y="6164647"/>
            <a:ext cx="2495898" cy="2953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7C4CB0-64D5-B0BF-0A2A-2658A4746C55}"/>
              </a:ext>
            </a:extLst>
          </p:cNvPr>
          <p:cNvSpPr txBox="1"/>
          <p:nvPr/>
        </p:nvSpPr>
        <p:spPr>
          <a:xfrm>
            <a:off x="598973" y="571844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5870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4DA6F-72E8-A6C4-AE82-B932D3AE1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AA924-EE06-A7E0-539F-78A10317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CF508B-B005-117B-005D-15C9889F30B1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Function – Reuse Logic, Reduce Errors</a:t>
            </a:r>
            <a:endParaRPr lang="en-US" cap="non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4F17E17-8E07-DC92-627E-01B34830B94D}"/>
              </a:ext>
            </a:extLst>
          </p:cNvPr>
          <p:cNvSpPr txBox="1">
            <a:spLocks/>
          </p:cNvSpPr>
          <p:nvPr/>
        </p:nvSpPr>
        <p:spPr>
          <a:xfrm>
            <a:off x="251432" y="623586"/>
            <a:ext cx="11233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Functions help modularize repetitive tasks like </a:t>
            </a:r>
            <a:r>
              <a:rPr lang="en-US" sz="1800" b="1" dirty="0"/>
              <a:t>data cleaning</a:t>
            </a:r>
            <a:r>
              <a:rPr lang="en-US" sz="1800" dirty="0"/>
              <a:t>, </a:t>
            </a:r>
            <a:r>
              <a:rPr lang="en-US" sz="1800" b="1" dirty="0"/>
              <a:t>model evaluation</a:t>
            </a:r>
            <a:r>
              <a:rPr lang="en-US" sz="1800" dirty="0"/>
              <a:t>, or </a:t>
            </a:r>
            <a:r>
              <a:rPr lang="en-US" sz="1800" b="1" dirty="0"/>
              <a:t>metric calculation</a:t>
            </a:r>
            <a:r>
              <a:rPr lang="en-US" sz="1800" dirty="0"/>
              <a:t>.</a:t>
            </a:r>
            <a:r>
              <a:rPr lang="en-US" i="1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74A202-F3E0-BA61-5752-A11C4AB400C4}"/>
              </a:ext>
            </a:extLst>
          </p:cNvPr>
          <p:cNvSpPr txBox="1"/>
          <p:nvPr/>
        </p:nvSpPr>
        <p:spPr>
          <a:xfrm>
            <a:off x="647395" y="273733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6EAD4-1B63-7CB9-2FAB-FD070B08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" y="1354405"/>
            <a:ext cx="8202170" cy="130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EC101-98D5-88CA-C559-52192DC7A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95" y="3184488"/>
            <a:ext cx="6449325" cy="314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32D6E-94AE-197F-0128-6698764C9239}"/>
              </a:ext>
            </a:extLst>
          </p:cNvPr>
          <p:cNvSpPr txBox="1"/>
          <p:nvPr/>
        </p:nvSpPr>
        <p:spPr>
          <a:xfrm>
            <a:off x="571195" y="950055"/>
            <a:ext cx="26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Basic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8FA90-1C50-1B72-8004-1EC97BD18DD5}"/>
              </a:ext>
            </a:extLst>
          </p:cNvPr>
          <p:cNvSpPr txBox="1"/>
          <p:nvPr/>
        </p:nvSpPr>
        <p:spPr>
          <a:xfrm>
            <a:off x="571194" y="3654501"/>
            <a:ext cx="42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Function with Return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A3B31D-81EC-60C0-E887-D82FD9644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95" y="4046693"/>
            <a:ext cx="5448605" cy="1599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0E3114-8CA6-01D2-0A5B-C0130E91C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95" y="6164647"/>
            <a:ext cx="2495898" cy="2953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DD796E-6287-A670-C148-72ECD1570032}"/>
              </a:ext>
            </a:extLst>
          </p:cNvPr>
          <p:cNvSpPr txBox="1"/>
          <p:nvPr/>
        </p:nvSpPr>
        <p:spPr>
          <a:xfrm>
            <a:off x="598973" y="571844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0618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EC07E-0A5E-EF5B-AD55-04474054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DCF09-F8A3-A856-E0A4-36E7ADC3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70B85C-2342-1D90-00D3-CEA644791145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cap="none" dirty="0"/>
              <a:t>Function – Reuse Logic, Reduce Errors</a:t>
            </a:r>
            <a:endParaRPr lang="en-US" cap="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94CB2-C857-F5A8-DAB8-C7A52BCB6E7F}"/>
              </a:ext>
            </a:extLst>
          </p:cNvPr>
          <p:cNvSpPr txBox="1"/>
          <p:nvPr/>
        </p:nvSpPr>
        <p:spPr>
          <a:xfrm>
            <a:off x="345674" y="3664339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E5F1B-ECCD-5672-008F-6471B9A760FC}"/>
              </a:ext>
            </a:extLst>
          </p:cNvPr>
          <p:cNvSpPr txBox="1"/>
          <p:nvPr/>
        </p:nvSpPr>
        <p:spPr>
          <a:xfrm>
            <a:off x="345674" y="672245"/>
            <a:ext cx="92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Functions can also have </a:t>
            </a:r>
            <a:r>
              <a:rPr lang="en-US" b="1" dirty="0">
                <a:solidFill>
                  <a:schemeClr val="bg1"/>
                </a:solidFill>
              </a:rPr>
              <a:t>default arguments</a:t>
            </a:r>
            <a:r>
              <a:rPr lang="en-US" dirty="0">
                <a:solidFill>
                  <a:schemeClr val="bg1"/>
                </a:solidFill>
              </a:rPr>
              <a:t>, handy for AI hyperparameters: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B73F26-061D-DCF8-A224-11DFDBF67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30" y="1189033"/>
            <a:ext cx="10175692" cy="2258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B50F3-7407-0B3F-372D-3AE73E31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4098626"/>
            <a:ext cx="10269405" cy="15005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56F05C-F659-AE11-2EFE-401AFF94AC51}"/>
              </a:ext>
            </a:extLst>
          </p:cNvPr>
          <p:cNvSpPr txBox="1"/>
          <p:nvPr/>
        </p:nvSpPr>
        <p:spPr>
          <a:xfrm>
            <a:off x="345674" y="5816423"/>
            <a:ext cx="10460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Best Practice: Always specify default values for hyperparameters to make functions flexible.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650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4050C6"/>
      </a:accent2>
      <a:accent3>
        <a:srgbClr val="5A68CE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Custom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70617_Win32_SL_v4" id="{352587A7-A0EF-4556-B874-046F84C2953A}" vid="{B8F94B47-5699-492D-880B-93801CB3A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76DE935-925F-49AD-A9C2-6284C7807A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3D3917-8912-4844-9F02-0D751C13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32324C-71C3-4F1C-A370-A2665FF5CD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</TotalTime>
  <Words>5456</Words>
  <Application>Microsoft Office PowerPoint</Application>
  <PresentationFormat>Widescreen</PresentationFormat>
  <Paragraphs>732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Gill Sans MT</vt:lpstr>
      <vt:lpstr>Times New Roman</vt:lpstr>
      <vt:lpstr>Wingdings 2</vt:lpstr>
      <vt:lpstr>Custom</vt:lpstr>
      <vt:lpstr>Python Foundation  for AI/ML</vt:lpstr>
      <vt:lpstr>COURSE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 two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 three</vt:lpstr>
      <vt:lpstr>PowerPoint Presentation</vt:lpstr>
      <vt:lpstr>PowerPoint Presentation</vt:lpstr>
      <vt:lpstr>PowerPoint Presentation</vt:lpstr>
      <vt:lpstr>Lesson  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Kirti Swagat Mohanty</dc:creator>
  <cp:lastModifiedBy>Kirti Swagat Mohanty</cp:lastModifiedBy>
  <cp:revision>88</cp:revision>
  <dcterms:created xsi:type="dcterms:W3CDTF">2025-10-05T13:41:04Z</dcterms:created>
  <dcterms:modified xsi:type="dcterms:W3CDTF">2025-10-08T09:12:53Z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